
<file path=[Content_Types].xml><?xml version="1.0" encoding="utf-8"?>
<Types xmlns="http://schemas.openxmlformats.org/package/2006/content-types">
  <Default Extension="xml" ContentType="application/xml"/>
  <Default Extension="jpg" ContentType="image/jpeg"/>
  <Default Extension="tiff" ContentType="image/tif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310" r:id="rId3"/>
    <p:sldId id="311" r:id="rId4"/>
    <p:sldId id="260" r:id="rId5"/>
    <p:sldId id="261" r:id="rId6"/>
    <p:sldId id="259" r:id="rId7"/>
    <p:sldId id="308" r:id="rId8"/>
    <p:sldId id="309" r:id="rId9"/>
    <p:sldId id="299" r:id="rId10"/>
    <p:sldId id="302" r:id="rId11"/>
    <p:sldId id="300" r:id="rId12"/>
    <p:sldId id="301" r:id="rId13"/>
    <p:sldId id="303" r:id="rId14"/>
    <p:sldId id="304" r:id="rId15"/>
    <p:sldId id="305" r:id="rId16"/>
    <p:sldId id="306" r:id="rId17"/>
    <p:sldId id="307" r:id="rId18"/>
    <p:sldId id="264" r:id="rId1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E4BF"/>
    <a:srgbClr val="F9D8A9"/>
    <a:srgbClr val="EFC48C"/>
    <a:srgbClr val="FBE3BF"/>
    <a:srgbClr val="D49B57"/>
    <a:srgbClr val="CC9A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1697" autoAdjust="0"/>
    <p:restoredTop sz="94092" autoAdjust="0"/>
  </p:normalViewPr>
  <p:slideViewPr>
    <p:cSldViewPr>
      <p:cViewPr varScale="1">
        <p:scale>
          <a:sx n="45" d="100"/>
          <a:sy n="45" d="100"/>
        </p:scale>
        <p:origin x="200" y="760"/>
      </p:cViewPr>
      <p:guideLst>
        <p:guide orient="horz" pos="2160"/>
        <p:guide pos="2880"/>
      </p:guideLst>
    </p:cSldViewPr>
  </p:slideViewPr>
  <p:outlineViewPr>
    <p:cViewPr>
      <p:scale>
        <a:sx n="33" d="100"/>
        <a:sy n="33" d="100"/>
      </p:scale>
      <p:origin x="0" y="-1901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2499D91-1441-AD49-98A1-33410F7DA5D3}" type="slidenum">
              <a:rPr lang="en-US"/>
              <a:pPr/>
              <a:t>‹#›</a:t>
            </a:fld>
            <a:endParaRPr lang="en-US"/>
          </a:p>
        </p:txBody>
      </p:sp>
    </p:spTree>
    <p:extLst>
      <p:ext uri="{BB962C8B-B14F-4D97-AF65-F5344CB8AC3E}">
        <p14:creationId xmlns:p14="http://schemas.microsoft.com/office/powerpoint/2010/main" val="172010202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ＭＳ Ｐゴシック"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499D91-1441-AD49-98A1-33410F7DA5D3}" type="slidenum">
              <a:rPr lang="en-US" smtClean="0"/>
              <a:pPr/>
              <a:t>5</a:t>
            </a:fld>
            <a:endParaRPr lang="en-US"/>
          </a:p>
        </p:txBody>
      </p:sp>
    </p:spTree>
    <p:extLst>
      <p:ext uri="{BB962C8B-B14F-4D97-AF65-F5344CB8AC3E}">
        <p14:creationId xmlns:p14="http://schemas.microsoft.com/office/powerpoint/2010/main" val="289018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499D91-1441-AD49-98A1-33410F7DA5D3}" type="slidenum">
              <a:rPr lang="en-US" smtClean="0"/>
              <a:pPr/>
              <a:t>7</a:t>
            </a:fld>
            <a:endParaRPr lang="en-US"/>
          </a:p>
        </p:txBody>
      </p:sp>
    </p:spTree>
    <p:extLst>
      <p:ext uri="{BB962C8B-B14F-4D97-AF65-F5344CB8AC3E}">
        <p14:creationId xmlns:p14="http://schemas.microsoft.com/office/powerpoint/2010/main" val="475772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C4067AC3-1DAE-544A-9722-595570D70970}" type="slidenum">
              <a:rPr lang="en-US"/>
              <a:pPr/>
              <a:t>12</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r>
              <a:rPr lang="en-US" b="1" smtClean="0">
                <a:latin typeface="Arial" charset="0"/>
                <a:ea typeface="ＭＳ Ｐゴシック" charset="-128"/>
                <a:cs typeface="ＭＳ Ｐゴシック" charset="-128"/>
              </a:rPr>
              <a:t>Roman Catholic Church Hierarchy</a:t>
            </a:r>
          </a:p>
          <a:p>
            <a:pPr eaLnBrk="1" hangingPunct="1"/>
            <a:r>
              <a:rPr lang="en-US" smtClean="0">
                <a:latin typeface="Arial" charset="0"/>
                <a:ea typeface="ＭＳ Ｐゴシック" charset="-128"/>
                <a:cs typeface="ＭＳ Ｐゴシック" charset="-128"/>
              </a:rPr>
              <a:t>The Catholic clergy is organized in a strict, sometimes overlapping hierarchy:</a:t>
            </a:r>
            <a:endParaRPr lang="en-US" b="1" smtClean="0">
              <a:latin typeface="Arial" charset="0"/>
              <a:ea typeface="ＭＳ Ｐゴシック" charset="-128"/>
              <a:cs typeface="ＭＳ Ｐゴシック" charset="-128"/>
            </a:endParaRPr>
          </a:p>
          <a:p>
            <a:pPr eaLnBrk="1" hangingPunct="1"/>
            <a:r>
              <a:rPr lang="en-US" b="1" smtClean="0">
                <a:latin typeface="Arial" charset="0"/>
                <a:ea typeface="ＭＳ Ｐゴシック" charset="-128"/>
                <a:cs typeface="ＭＳ Ｐゴシック" charset="-128"/>
              </a:rPr>
              <a:t>Pope:</a:t>
            </a:r>
            <a:r>
              <a:rPr lang="en-US" smtClean="0">
                <a:latin typeface="Arial" charset="0"/>
                <a:ea typeface="ＭＳ Ｐゴシック" charset="-128"/>
                <a:cs typeface="ＭＳ Ｐゴシック" charset="-128"/>
              </a:rPr>
              <a:t> Head of the church, he is based at the Vatican. The pope is infallible in defining matters of faith and morals.</a:t>
            </a:r>
            <a:endParaRPr lang="en-US" b="1" smtClean="0">
              <a:latin typeface="Arial" charset="0"/>
              <a:ea typeface="ＭＳ Ｐゴシック" charset="-128"/>
              <a:cs typeface="ＭＳ Ｐゴシック" charset="-128"/>
            </a:endParaRPr>
          </a:p>
          <a:p>
            <a:pPr eaLnBrk="1" hangingPunct="1"/>
            <a:r>
              <a:rPr lang="en-US" b="1" smtClean="0">
                <a:latin typeface="Arial" charset="0"/>
                <a:ea typeface="ＭＳ Ｐゴシック" charset="-128"/>
                <a:cs typeface="ＭＳ Ｐゴシック" charset="-128"/>
              </a:rPr>
              <a:t>Cardinal:</a:t>
            </a:r>
            <a:r>
              <a:rPr lang="en-US" smtClean="0">
                <a:latin typeface="Arial" charset="0"/>
                <a:ea typeface="ＭＳ Ｐゴシック" charset="-128"/>
                <a:cs typeface="ＭＳ Ｐゴシック" charset="-128"/>
              </a:rPr>
              <a:t> Appointed by the pope, 178 cardinals worldwide, including 13 in the U.S., make up the College of Cardinals. As a body, it advises the pope and, on his death, elects a new pope.</a:t>
            </a:r>
            <a:endParaRPr lang="en-US" b="1" smtClean="0">
              <a:latin typeface="Arial" charset="0"/>
              <a:ea typeface="ＭＳ Ｐゴシック" charset="-128"/>
              <a:cs typeface="ＭＳ Ｐゴシック" charset="-128"/>
            </a:endParaRPr>
          </a:p>
          <a:p>
            <a:pPr eaLnBrk="1" hangingPunct="1"/>
            <a:r>
              <a:rPr lang="en-US" b="1" smtClean="0">
                <a:latin typeface="Arial" charset="0"/>
                <a:ea typeface="ＭＳ Ｐゴシック" charset="-128"/>
                <a:cs typeface="ＭＳ Ｐゴシック" charset="-128"/>
              </a:rPr>
              <a:t>Archbishop:</a:t>
            </a:r>
            <a:r>
              <a:rPr lang="en-US" smtClean="0">
                <a:latin typeface="Arial" charset="0"/>
                <a:ea typeface="ＭＳ Ｐゴシック" charset="-128"/>
                <a:cs typeface="ＭＳ Ｐゴシック" charset="-128"/>
              </a:rPr>
              <a:t> An archbishop is a bishop of a main or metropolitan diocese, also called an archdiocese. A cardinal can concurrently hold the title. The U.S. has 45 archbishops.</a:t>
            </a:r>
            <a:endParaRPr lang="en-US" b="1" smtClean="0">
              <a:latin typeface="Arial" charset="0"/>
              <a:ea typeface="ＭＳ Ｐゴシック" charset="-128"/>
              <a:cs typeface="ＭＳ Ｐゴシック" charset="-128"/>
            </a:endParaRPr>
          </a:p>
          <a:p>
            <a:pPr eaLnBrk="1" hangingPunct="1"/>
            <a:r>
              <a:rPr lang="en-US" b="1" smtClean="0">
                <a:latin typeface="Arial" charset="0"/>
                <a:ea typeface="ＭＳ Ｐゴシック" charset="-128"/>
                <a:cs typeface="ＭＳ Ｐゴシック" charset="-128"/>
              </a:rPr>
              <a:t>Bishop:</a:t>
            </a:r>
            <a:r>
              <a:rPr lang="en-US" smtClean="0">
                <a:latin typeface="Arial" charset="0"/>
                <a:ea typeface="ＭＳ Ｐゴシック" charset="-128"/>
                <a:cs typeface="ＭＳ Ｐゴシック" charset="-128"/>
              </a:rPr>
              <a:t> A bishop, like a priest, is ordained to this station. He is a teacher of church doctrine, a priest of sacred worship, and a minister of church government. The U.S. has 290 active bishops, 194 head dioceses.</a:t>
            </a:r>
            <a:endParaRPr lang="en-US" b="1" smtClean="0">
              <a:latin typeface="Arial" charset="0"/>
              <a:ea typeface="ＭＳ Ｐゴシック" charset="-128"/>
              <a:cs typeface="ＭＳ Ｐゴシック" charset="-128"/>
            </a:endParaRPr>
          </a:p>
          <a:p>
            <a:pPr eaLnBrk="1" hangingPunct="1"/>
            <a:r>
              <a:rPr lang="en-US" b="1" smtClean="0">
                <a:latin typeface="Arial" charset="0"/>
                <a:ea typeface="ＭＳ Ｐゴシック" charset="-128"/>
                <a:cs typeface="ＭＳ Ｐゴシック" charset="-128"/>
              </a:rPr>
              <a:t>Priest:</a:t>
            </a:r>
            <a:r>
              <a:rPr lang="en-US" smtClean="0">
                <a:latin typeface="Arial" charset="0"/>
                <a:ea typeface="ＭＳ Ｐゴシック" charset="-128"/>
                <a:cs typeface="ＭＳ Ｐゴシック" charset="-128"/>
              </a:rPr>
              <a:t> An ordained minister who can administer most of the sacraments, including the Eucharist, baptism, and marriage. He can be with a particular religious order or committed to serving a congregation.</a:t>
            </a:r>
            <a:endParaRPr lang="en-US" b="1" smtClean="0">
              <a:latin typeface="Arial" charset="0"/>
              <a:ea typeface="ＭＳ Ｐゴシック" charset="-128"/>
              <a:cs typeface="ＭＳ Ｐゴシック" charset="-128"/>
            </a:endParaRPr>
          </a:p>
          <a:p>
            <a:pPr eaLnBrk="1" hangingPunct="1"/>
            <a:r>
              <a:rPr lang="en-US" b="1" smtClean="0">
                <a:latin typeface="Arial" charset="0"/>
                <a:ea typeface="ＭＳ Ｐゴシック" charset="-128"/>
                <a:cs typeface="ＭＳ Ｐゴシック" charset="-128"/>
              </a:rPr>
              <a:t>Deacon:</a:t>
            </a:r>
            <a:r>
              <a:rPr lang="en-US" smtClean="0">
                <a:latin typeface="Arial" charset="0"/>
                <a:ea typeface="ＭＳ Ｐゴシック" charset="-128"/>
                <a:cs typeface="ＭＳ Ｐゴシック" charset="-128"/>
              </a:rPr>
              <a:t> A transitional deacon is a seminarian studying for the priesthood. A permanent deacon can be married and assists a priest by performing some of the sacraments.</a:t>
            </a:r>
          </a:p>
        </p:txBody>
      </p:sp>
    </p:spTree>
    <p:extLst>
      <p:ext uri="{BB962C8B-B14F-4D97-AF65-F5344CB8AC3E}">
        <p14:creationId xmlns:p14="http://schemas.microsoft.com/office/powerpoint/2010/main" val="2058407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3870295-D79C-714B-B090-74A829AB2CB2}"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BCAD5FC0-0982-6D45-9315-DFDC706C8E6E}"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5F6D396-8F94-2A43-B9E8-5CADD5E7ABEB}"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smtClean="0"/>
            </a:lvl1pPr>
          </a:lstStyle>
          <a:p>
            <a:fld id="{D9CE29FB-3503-4947-987B-D72C8E699123}"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62B41AB-F019-704E-AB5B-AEA2C2CB4B0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C100616-2A3E-1042-8206-92BC398E881B}"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11FC76BD-BDC3-0F44-B99C-09790DA51048}" type="slidenum">
              <a:rPr lang="en-US"/>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DA72E77B-6EE2-9340-9BBE-9C3097E4482A}"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E249A5E7-8871-2346-8CC5-5CC9CDBB7E3B}"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00596BAF-6441-C947-912E-331DE77C9C09}"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056EA613-A2B8-F94D-9B9F-DA005EE548A7}"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BC97EBC6-80E2-A947-91BB-4A9E8E7CEC79}"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2BB64B11-480A-2E42-9EDF-74E72406B013}"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FBE3BF"/>
            </a:gs>
            <a:gs pos="0">
              <a:srgbClr val="D49B57"/>
            </a:gs>
            <a:gs pos="73000">
              <a:srgbClr val="EFC48C"/>
            </a:gs>
            <a:gs pos="83000">
              <a:srgbClr val="F9D8A9"/>
            </a:gs>
            <a:gs pos="100000">
              <a:srgbClr val="FBE4BF"/>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FC8EEF1-F4C5-ED4B-8170-C329B524CAC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charset="-128"/>
        </a:defRPr>
      </a:lvl2pPr>
      <a:lvl3pPr marL="1143000" indent="-228600" algn="l" rtl="0" fontAlgn="base">
        <a:spcBef>
          <a:spcPct val="20000"/>
        </a:spcBef>
        <a:spcAft>
          <a:spcPct val="0"/>
        </a:spcAft>
        <a:buChar char="•"/>
        <a:defRPr sz="2400">
          <a:solidFill>
            <a:schemeClr val="tx1"/>
          </a:solidFill>
          <a:latin typeface="+mn-lt"/>
          <a:ea typeface="ＭＳ Ｐゴシック" charset="-128"/>
        </a:defRPr>
      </a:lvl3pPr>
      <a:lvl4pPr marL="1600200" indent="-228600" algn="l" rtl="0" fontAlgn="base">
        <a:spcBef>
          <a:spcPct val="20000"/>
        </a:spcBef>
        <a:spcAft>
          <a:spcPct val="0"/>
        </a:spcAft>
        <a:buChar char="–"/>
        <a:defRPr sz="2000">
          <a:solidFill>
            <a:schemeClr val="tx1"/>
          </a:solidFill>
          <a:latin typeface="+mn-lt"/>
          <a:ea typeface="ＭＳ Ｐゴシック" charset="-128"/>
        </a:defRPr>
      </a:lvl4pPr>
      <a:lvl5pPr marL="2057400" indent="-228600" algn="l" rtl="0" fontAlgn="base">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12.png"/><Relationship Id="rId5" Type="http://schemas.openxmlformats.org/officeDocument/2006/relationships/oleObject" Target="../embeddings/oleObject5.bin"/><Relationship Id="rId6" Type="http://schemas.openxmlformats.org/officeDocument/2006/relationships/image" Target="../media/image13.png"/><Relationship Id="rId1" Type="http://schemas.openxmlformats.org/officeDocument/2006/relationships/vmlDrawing" Target="../drawings/vmlDrawing4.vml"/><Relationship Id="rId2"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2.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 Id="rId3" Type="http://schemas.openxmlformats.org/officeDocument/2006/relationships/image" Target="../media/image6.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dirty="0" smtClean="0"/>
              <a:t>Our Perpetual Existence</a:t>
            </a:r>
            <a:endParaRPr lang="en-US" dirty="0"/>
          </a:p>
        </p:txBody>
      </p:sp>
      <p:sp>
        <p:nvSpPr>
          <p:cNvPr id="2051" name="Rectangle 3"/>
          <p:cNvSpPr>
            <a:spLocks noGrp="1" noChangeArrowheads="1"/>
          </p:cNvSpPr>
          <p:nvPr>
            <p:ph type="subTitle" idx="1"/>
          </p:nvPr>
        </p:nvSpPr>
        <p:spPr/>
        <p:txBody>
          <a:bodyPr/>
          <a:lstStyle/>
          <a:p>
            <a:r>
              <a:rPr lang="en-US" dirty="0"/>
              <a:t>Daniel </a:t>
            </a:r>
            <a:r>
              <a:rPr lang="en-US" dirty="0" smtClean="0"/>
              <a:t>2:44 to 1454</a:t>
            </a:r>
            <a:endParaRPr lang="en-US" dirty="0"/>
          </a:p>
        </p:txBody>
      </p:sp>
      <p:sp>
        <p:nvSpPr>
          <p:cNvPr id="5" name="TextBox 4"/>
          <p:cNvSpPr txBox="1"/>
          <p:nvPr/>
        </p:nvSpPr>
        <p:spPr>
          <a:xfrm>
            <a:off x="4073976" y="6553200"/>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09600" y="152400"/>
            <a:ext cx="7772400" cy="1143000"/>
          </a:xfrm>
        </p:spPr>
        <p:txBody>
          <a:bodyPr/>
          <a:lstStyle/>
          <a:p>
            <a:pPr eaLnBrk="1" hangingPunct="1"/>
            <a:r>
              <a:rPr lang="en-US" dirty="0">
                <a:latin typeface="Tahoma" charset="0"/>
                <a:ea typeface="ＭＳ Ｐゴシック" charset="-128"/>
                <a:cs typeface="ＭＳ Ｐゴシック" charset="-128"/>
              </a:rPr>
              <a:t>Constantine, The Great</a:t>
            </a:r>
          </a:p>
        </p:txBody>
      </p:sp>
      <p:sp>
        <p:nvSpPr>
          <p:cNvPr id="8195" name="Rectangle 3"/>
          <p:cNvSpPr>
            <a:spLocks noGrp="1" noChangeArrowheads="1"/>
          </p:cNvSpPr>
          <p:nvPr>
            <p:ph type="body" sz="half" idx="1"/>
          </p:nvPr>
        </p:nvSpPr>
        <p:spPr>
          <a:xfrm>
            <a:off x="304800" y="1447800"/>
            <a:ext cx="4191000" cy="5181600"/>
          </a:xfrm>
        </p:spPr>
        <p:txBody>
          <a:bodyPr/>
          <a:lstStyle/>
          <a:p>
            <a:pPr eaLnBrk="1" hangingPunct="1">
              <a:lnSpc>
                <a:spcPct val="90000"/>
              </a:lnSpc>
            </a:pPr>
            <a:r>
              <a:rPr lang="en-US" sz="2400" dirty="0" smtClean="0">
                <a:latin typeface="Tahoma" charset="0"/>
                <a:ea typeface="ＭＳ Ｐゴシック" charset="-128"/>
                <a:cs typeface="ＭＳ Ｐゴシック" charset="-128"/>
              </a:rPr>
              <a:t>With the rise of Christianity, the pagan religions of the day were enveloped into Christian Tradition</a:t>
            </a:r>
          </a:p>
          <a:p>
            <a:pPr eaLnBrk="1" hangingPunct="1">
              <a:lnSpc>
                <a:spcPct val="90000"/>
              </a:lnSpc>
            </a:pPr>
            <a:r>
              <a:rPr lang="en-US" sz="2400" dirty="0" smtClean="0">
                <a:latin typeface="Tahoma" charset="0"/>
                <a:ea typeface="ＭＳ Ｐゴシック" charset="-128"/>
                <a:cs typeface="ＭＳ Ｐゴシック" charset="-128"/>
              </a:rPr>
              <a:t>Pagan Temples/Priests Became Christian Temples/Priests</a:t>
            </a:r>
          </a:p>
          <a:p>
            <a:pPr eaLnBrk="1" hangingPunct="1">
              <a:lnSpc>
                <a:spcPct val="90000"/>
              </a:lnSpc>
            </a:pPr>
            <a:r>
              <a:rPr lang="en-US" sz="2400" dirty="0" smtClean="0">
                <a:latin typeface="Tahoma" charset="0"/>
                <a:ea typeface="ＭＳ Ｐゴシック" charset="-128"/>
                <a:cs typeface="ＭＳ Ｐゴシック" charset="-128"/>
              </a:rPr>
              <a:t>Pagan Religious Days became Christian Religious Days – e.g. Christmas/Easter, etc.</a:t>
            </a:r>
          </a:p>
          <a:p>
            <a:pPr eaLnBrk="1" hangingPunct="1">
              <a:lnSpc>
                <a:spcPct val="90000"/>
              </a:lnSpc>
            </a:pPr>
            <a:r>
              <a:rPr lang="en-US" sz="2400" dirty="0" smtClean="0">
                <a:latin typeface="Tahoma" charset="0"/>
                <a:ea typeface="ＭＳ Ｐゴシック" charset="-128"/>
                <a:cs typeface="ＭＳ Ｐゴシック" charset="-128"/>
              </a:rPr>
              <a:t>Even “Christian” Days Of The Week Are Of Pagan Origin</a:t>
            </a:r>
            <a:endParaRPr lang="en-US" sz="2400" dirty="0">
              <a:latin typeface="Tahoma" charset="0"/>
              <a:ea typeface="ＭＳ Ｐゴシック" charset="-128"/>
              <a:cs typeface="ＭＳ Ｐゴシック" charset="-128"/>
            </a:endParaRPr>
          </a:p>
        </p:txBody>
      </p:sp>
      <p:pic>
        <p:nvPicPr>
          <p:cNvPr id="8197" name="Picture 5"/>
          <p:cNvPicPr>
            <a:picLocks noChangeAspect="1" noChangeArrowheads="1"/>
          </p:cNvPicPr>
          <p:nvPr/>
        </p:nvPicPr>
        <p:blipFill>
          <a:blip r:embed="rId2"/>
          <a:srcRect/>
          <a:stretch>
            <a:fillRect/>
          </a:stretch>
        </p:blipFill>
        <p:spPr bwMode="auto">
          <a:xfrm>
            <a:off x="5105400" y="1600200"/>
            <a:ext cx="3232150" cy="4572000"/>
          </a:xfrm>
          <a:prstGeom prst="rect">
            <a:avLst/>
          </a:prstGeom>
          <a:noFill/>
          <a:ln w="9525">
            <a:noFill/>
            <a:miter lim="800000"/>
            <a:headEnd/>
            <a:tailEnd/>
          </a:ln>
        </p:spPr>
      </p:pic>
      <p:sp>
        <p:nvSpPr>
          <p:cNvPr id="6" name="TextBox 5"/>
          <p:cNvSpPr txBox="1"/>
          <p:nvPr/>
        </p:nvSpPr>
        <p:spPr>
          <a:xfrm>
            <a:off x="4073976" y="6553200"/>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dissolve">
                                      <p:cBhvr>
                                        <p:cTn id="7" dur="500"/>
                                        <p:tgtEl>
                                          <p:spTgt spid="8195">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animEffect transition="in" filter="dissolve">
                                      <p:cBhvr>
                                        <p:cTn id="11" dur="500"/>
                                        <p:tgtEl>
                                          <p:spTgt spid="8195">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animEffect transition="in" filter="dissolve">
                                      <p:cBhvr>
                                        <p:cTn id="15" dur="500"/>
                                        <p:tgtEl>
                                          <p:spTgt spid="8195">
                                            <p:txEl>
                                              <p:pRg st="2" end="2"/>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animEffect transition="in" filter="dissolve">
                                      <p:cBhvr>
                                        <p:cTn id="19" dur="500"/>
                                        <p:tgtEl>
                                          <p:spTgt spid="81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2400" y="762000"/>
            <a:ext cx="3505200" cy="4953000"/>
          </a:xfrm>
        </p:spPr>
        <p:txBody>
          <a:bodyPr/>
          <a:lstStyle/>
          <a:p>
            <a:pPr eaLnBrk="1" hangingPunct="1"/>
            <a:r>
              <a:rPr lang="en-US" dirty="0" smtClean="0">
                <a:ea typeface="ＭＳ Ｐゴシック" charset="-128"/>
                <a:cs typeface="ＭＳ Ｐゴシック" charset="-128"/>
              </a:rPr>
              <a:t>Roman Church Development</a:t>
            </a:r>
          </a:p>
        </p:txBody>
      </p:sp>
      <p:sp>
        <p:nvSpPr>
          <p:cNvPr id="5" name="TextBox 4"/>
          <p:cNvSpPr txBox="1"/>
          <p:nvPr/>
        </p:nvSpPr>
        <p:spPr>
          <a:xfrm>
            <a:off x="4073976" y="6553200"/>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1066800"/>
            <a:ext cx="5105400" cy="5029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2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495800" y="274638"/>
            <a:ext cx="4191000" cy="1143000"/>
          </a:xfrm>
        </p:spPr>
        <p:txBody>
          <a:bodyPr/>
          <a:lstStyle/>
          <a:p>
            <a:pPr eaLnBrk="1" hangingPunct="1"/>
            <a:r>
              <a:rPr lang="en-US" dirty="0" smtClean="0">
                <a:ea typeface="ＭＳ Ｐゴシック" charset="-128"/>
                <a:cs typeface="ＭＳ Ｐゴシック" charset="-128"/>
              </a:rPr>
              <a:t>Departures</a:t>
            </a:r>
          </a:p>
        </p:txBody>
      </p:sp>
      <p:sp>
        <p:nvSpPr>
          <p:cNvPr id="9219" name="Rectangle 3"/>
          <p:cNvSpPr>
            <a:spLocks noGrp="1" noChangeArrowheads="1"/>
          </p:cNvSpPr>
          <p:nvPr>
            <p:ph type="body" idx="1"/>
          </p:nvPr>
        </p:nvSpPr>
        <p:spPr>
          <a:xfrm>
            <a:off x="0" y="0"/>
            <a:ext cx="4267200" cy="6858000"/>
          </a:xfrm>
        </p:spPr>
        <p:txBody>
          <a:bodyPr/>
          <a:lstStyle/>
          <a:p>
            <a:pPr eaLnBrk="1" hangingPunct="1">
              <a:lnSpc>
                <a:spcPct val="80000"/>
              </a:lnSpc>
            </a:pPr>
            <a:r>
              <a:rPr lang="en-US" sz="2600" dirty="0" smtClean="0">
                <a:latin typeface="Tahoma" charset="0"/>
                <a:ea typeface="ＭＳ Ｐゴシック" charset="-128"/>
                <a:cs typeface="ＭＳ Ｐゴシック" charset="-128"/>
              </a:rPr>
              <a:t>175 A.D. – It Was Written That A Bishop Was Different From An Elder, One Bishop Over Elders</a:t>
            </a:r>
          </a:p>
          <a:p>
            <a:pPr eaLnBrk="1" hangingPunct="1">
              <a:lnSpc>
                <a:spcPct val="80000"/>
              </a:lnSpc>
            </a:pPr>
            <a:r>
              <a:rPr lang="en-US" sz="2600" dirty="0" smtClean="0">
                <a:latin typeface="Tahoma" charset="0"/>
                <a:ea typeface="ＭＳ Ｐゴシック" charset="-128"/>
                <a:cs typeface="ＭＳ Ｐゴシック" charset="-128"/>
              </a:rPr>
              <a:t>250 A.D. – Development Of One Bishop Over </a:t>
            </a:r>
            <a:r>
              <a:rPr lang="en-US" sz="2600" dirty="0" smtClean="0">
                <a:latin typeface="Tahoma" charset="0"/>
                <a:ea typeface="ＭＳ Ｐゴシック" charset="-128"/>
                <a:cs typeface="ＭＳ Ｐゴシック" charset="-128"/>
              </a:rPr>
              <a:t>Diocese</a:t>
            </a:r>
          </a:p>
          <a:p>
            <a:pPr eaLnBrk="1" hangingPunct="1">
              <a:lnSpc>
                <a:spcPct val="80000"/>
              </a:lnSpc>
            </a:pPr>
            <a:r>
              <a:rPr lang="en-US" sz="2600" dirty="0" smtClean="0">
                <a:latin typeface="Tahoma" charset="0"/>
                <a:ea typeface="ＭＳ Ｐゴシック" charset="-128"/>
                <a:cs typeface="ＭＳ Ｐゴシック" charset="-128"/>
              </a:rPr>
              <a:t>407 A.D. – Infant Baptism – Edict of Innocent I</a:t>
            </a:r>
            <a:endParaRPr lang="en-US" sz="2600" dirty="0" smtClean="0">
              <a:latin typeface="Tahoma" charset="0"/>
              <a:ea typeface="ＭＳ Ｐゴシック" charset="-128"/>
              <a:cs typeface="ＭＳ Ｐゴシック" charset="-128"/>
            </a:endParaRPr>
          </a:p>
          <a:p>
            <a:pPr eaLnBrk="1" hangingPunct="1">
              <a:lnSpc>
                <a:spcPct val="80000"/>
              </a:lnSpc>
            </a:pPr>
            <a:r>
              <a:rPr lang="en-US" sz="2600" dirty="0" smtClean="0">
                <a:latin typeface="Tahoma" charset="0"/>
                <a:ea typeface="ＭＳ Ｐゴシック" charset="-128"/>
                <a:cs typeface="ＭＳ Ｐゴシック" charset="-128"/>
              </a:rPr>
              <a:t>450 A.D. – Spanish churches adding instrumental music</a:t>
            </a:r>
          </a:p>
          <a:p>
            <a:pPr eaLnBrk="1" hangingPunct="1">
              <a:lnSpc>
                <a:spcPct val="80000"/>
              </a:lnSpc>
            </a:pPr>
            <a:r>
              <a:rPr lang="en-US" sz="2600" dirty="0" smtClean="0">
                <a:latin typeface="Tahoma" charset="0"/>
                <a:ea typeface="ＭＳ Ｐゴシック" charset="-128"/>
                <a:cs typeface="ＭＳ Ｐゴシック" charset="-128"/>
              </a:rPr>
              <a:t>606 A.D. – Boniface III – First Universal Head – Pope</a:t>
            </a:r>
          </a:p>
          <a:p>
            <a:pPr eaLnBrk="1" hangingPunct="1">
              <a:lnSpc>
                <a:spcPct val="80000"/>
              </a:lnSpc>
            </a:pPr>
            <a:r>
              <a:rPr lang="en-US" sz="2600" dirty="0" smtClean="0">
                <a:latin typeface="Tahoma" charset="0"/>
                <a:ea typeface="ＭＳ Ｐゴシック" charset="-128"/>
                <a:cs typeface="ＭＳ Ｐゴシック" charset="-128"/>
              </a:rPr>
              <a:t>660 A.D. – Pope </a:t>
            </a:r>
            <a:r>
              <a:rPr lang="en-US" sz="2600" dirty="0" err="1" smtClean="0">
                <a:latin typeface="Tahoma" charset="0"/>
                <a:ea typeface="ＭＳ Ｐゴシック" charset="-128"/>
                <a:cs typeface="ＭＳ Ｐゴシック" charset="-128"/>
              </a:rPr>
              <a:t>Vitalian</a:t>
            </a:r>
            <a:r>
              <a:rPr lang="en-US" sz="2600" dirty="0" smtClean="0">
                <a:latin typeface="Tahoma" charset="0"/>
                <a:ea typeface="ＭＳ Ｐゴシック" charset="-128"/>
                <a:cs typeface="ＭＳ Ｐゴシック" charset="-128"/>
              </a:rPr>
              <a:t> Introduced Organs In The Church</a:t>
            </a:r>
          </a:p>
        </p:txBody>
      </p:sp>
      <p:grpSp>
        <p:nvGrpSpPr>
          <p:cNvPr id="2" name="Group 17"/>
          <p:cNvGrpSpPr>
            <a:grpSpLocks/>
          </p:cNvGrpSpPr>
          <p:nvPr/>
        </p:nvGrpSpPr>
        <p:grpSpPr bwMode="auto">
          <a:xfrm>
            <a:off x="4114800" y="1447800"/>
            <a:ext cx="4953000" cy="3581400"/>
            <a:chOff x="2448" y="1296"/>
            <a:chExt cx="3264" cy="2400"/>
          </a:xfrm>
        </p:grpSpPr>
        <p:sp>
          <p:nvSpPr>
            <p:cNvPr id="25605" name="Rectangle 5"/>
            <p:cNvSpPr>
              <a:spLocks noChangeArrowheads="1"/>
            </p:cNvSpPr>
            <p:nvPr/>
          </p:nvSpPr>
          <p:spPr bwMode="auto">
            <a:xfrm>
              <a:off x="3648" y="1296"/>
              <a:ext cx="624" cy="336"/>
            </a:xfrm>
            <a:prstGeom prst="rect">
              <a:avLst/>
            </a:prstGeom>
            <a:solidFill>
              <a:srgbClr val="339966"/>
            </a:solidFill>
            <a:ln w="9525">
              <a:noFill/>
              <a:miter lim="800000"/>
              <a:headEnd/>
              <a:tailEnd/>
            </a:ln>
          </p:spPr>
          <p:txBody>
            <a:bodyPr wrap="none" anchor="ctr">
              <a:prstTxWarp prst="textNoShape">
                <a:avLst/>
              </a:prstTxWarp>
            </a:bodyPr>
            <a:lstStyle/>
            <a:p>
              <a:endParaRPr lang="en-US"/>
            </a:p>
          </p:txBody>
        </p:sp>
        <p:sp>
          <p:nvSpPr>
            <p:cNvPr id="25606" name="Text Box 6"/>
            <p:cNvSpPr txBox="1">
              <a:spLocks noChangeArrowheads="1"/>
            </p:cNvSpPr>
            <p:nvPr/>
          </p:nvSpPr>
          <p:spPr bwMode="auto">
            <a:xfrm>
              <a:off x="3668" y="1344"/>
              <a:ext cx="624" cy="306"/>
            </a:xfrm>
            <a:prstGeom prst="rect">
              <a:avLst/>
            </a:prstGeom>
            <a:noFill/>
            <a:ln w="9525">
              <a:noFill/>
              <a:miter lim="800000"/>
              <a:headEnd/>
              <a:tailEnd/>
            </a:ln>
          </p:spPr>
          <p:txBody>
            <a:bodyPr>
              <a:prstTxWarp prst="textNoShape">
                <a:avLst/>
              </a:prstTxWarp>
              <a:spAutoFit/>
            </a:bodyPr>
            <a:lstStyle/>
            <a:p>
              <a:pPr>
                <a:spcBef>
                  <a:spcPct val="50000"/>
                </a:spcBef>
              </a:pPr>
              <a:r>
                <a:rPr lang="en-US" b="1">
                  <a:solidFill>
                    <a:schemeClr val="bg1"/>
                  </a:solidFill>
                </a:rPr>
                <a:t>Pope</a:t>
              </a:r>
            </a:p>
          </p:txBody>
        </p:sp>
        <p:sp>
          <p:nvSpPr>
            <p:cNvPr id="25607" name="Rectangle 7"/>
            <p:cNvSpPr>
              <a:spLocks noChangeArrowheads="1"/>
            </p:cNvSpPr>
            <p:nvPr/>
          </p:nvSpPr>
          <p:spPr bwMode="auto">
            <a:xfrm>
              <a:off x="3408" y="1632"/>
              <a:ext cx="1200" cy="384"/>
            </a:xfrm>
            <a:prstGeom prst="rect">
              <a:avLst/>
            </a:prstGeom>
            <a:solidFill>
              <a:srgbClr val="333399"/>
            </a:solidFill>
            <a:ln w="9525">
              <a:noFill/>
              <a:miter lim="800000"/>
              <a:headEnd/>
              <a:tailEnd/>
            </a:ln>
          </p:spPr>
          <p:txBody>
            <a:bodyPr wrap="none" anchor="ctr">
              <a:prstTxWarp prst="textNoShape">
                <a:avLst/>
              </a:prstTxWarp>
            </a:bodyPr>
            <a:lstStyle/>
            <a:p>
              <a:endParaRPr lang="en-US"/>
            </a:p>
          </p:txBody>
        </p:sp>
        <p:sp>
          <p:nvSpPr>
            <p:cNvPr id="25608" name="Text Box 8"/>
            <p:cNvSpPr txBox="1">
              <a:spLocks noChangeArrowheads="1"/>
            </p:cNvSpPr>
            <p:nvPr/>
          </p:nvSpPr>
          <p:spPr bwMode="auto">
            <a:xfrm>
              <a:off x="3380" y="1708"/>
              <a:ext cx="1248" cy="306"/>
            </a:xfrm>
            <a:prstGeom prst="rect">
              <a:avLst/>
            </a:prstGeom>
            <a:noFill/>
            <a:ln w="9525">
              <a:noFill/>
              <a:miter lim="800000"/>
              <a:headEnd/>
              <a:tailEnd/>
            </a:ln>
          </p:spPr>
          <p:txBody>
            <a:bodyPr>
              <a:prstTxWarp prst="textNoShape">
                <a:avLst/>
              </a:prstTxWarp>
              <a:spAutoFit/>
            </a:bodyPr>
            <a:lstStyle/>
            <a:p>
              <a:pPr algn="ctr">
                <a:spcBef>
                  <a:spcPct val="50000"/>
                </a:spcBef>
              </a:pPr>
              <a:r>
                <a:rPr lang="en-US" b="1">
                  <a:solidFill>
                    <a:schemeClr val="bg1"/>
                  </a:solidFill>
                </a:rPr>
                <a:t>Cardinals</a:t>
              </a:r>
            </a:p>
          </p:txBody>
        </p:sp>
        <p:sp>
          <p:nvSpPr>
            <p:cNvPr id="25609" name="Rectangle 9"/>
            <p:cNvSpPr>
              <a:spLocks noChangeArrowheads="1"/>
            </p:cNvSpPr>
            <p:nvPr/>
          </p:nvSpPr>
          <p:spPr bwMode="auto">
            <a:xfrm>
              <a:off x="3168" y="2016"/>
              <a:ext cx="1680" cy="384"/>
            </a:xfrm>
            <a:prstGeom prst="rect">
              <a:avLst/>
            </a:prstGeom>
            <a:solidFill>
              <a:srgbClr val="800000"/>
            </a:solidFill>
            <a:ln w="9525">
              <a:noFill/>
              <a:miter lim="800000"/>
              <a:headEnd/>
              <a:tailEnd/>
            </a:ln>
          </p:spPr>
          <p:txBody>
            <a:bodyPr wrap="none" anchor="ctr">
              <a:prstTxWarp prst="textNoShape">
                <a:avLst/>
              </a:prstTxWarp>
            </a:bodyPr>
            <a:lstStyle/>
            <a:p>
              <a:endParaRPr lang="en-US"/>
            </a:p>
          </p:txBody>
        </p:sp>
        <p:sp>
          <p:nvSpPr>
            <p:cNvPr id="25610" name="Text Box 10"/>
            <p:cNvSpPr txBox="1">
              <a:spLocks noChangeArrowheads="1"/>
            </p:cNvSpPr>
            <p:nvPr/>
          </p:nvSpPr>
          <p:spPr bwMode="auto">
            <a:xfrm>
              <a:off x="3216" y="2064"/>
              <a:ext cx="1584" cy="306"/>
            </a:xfrm>
            <a:prstGeom prst="rect">
              <a:avLst/>
            </a:prstGeom>
            <a:noFill/>
            <a:ln w="9525">
              <a:noFill/>
              <a:miter lim="800000"/>
              <a:headEnd/>
              <a:tailEnd/>
            </a:ln>
          </p:spPr>
          <p:txBody>
            <a:bodyPr>
              <a:prstTxWarp prst="textNoShape">
                <a:avLst/>
              </a:prstTxWarp>
              <a:spAutoFit/>
            </a:bodyPr>
            <a:lstStyle/>
            <a:p>
              <a:pPr algn="ctr">
                <a:spcBef>
                  <a:spcPct val="50000"/>
                </a:spcBef>
              </a:pPr>
              <a:r>
                <a:rPr lang="en-US" b="1">
                  <a:solidFill>
                    <a:schemeClr val="bg1"/>
                  </a:solidFill>
                </a:rPr>
                <a:t>Archbishops</a:t>
              </a:r>
            </a:p>
          </p:txBody>
        </p:sp>
        <p:sp>
          <p:nvSpPr>
            <p:cNvPr id="25611" name="Rectangle 11"/>
            <p:cNvSpPr>
              <a:spLocks noChangeArrowheads="1"/>
            </p:cNvSpPr>
            <p:nvPr/>
          </p:nvSpPr>
          <p:spPr bwMode="auto">
            <a:xfrm>
              <a:off x="2928" y="2400"/>
              <a:ext cx="2208" cy="384"/>
            </a:xfrm>
            <a:prstGeom prst="rect">
              <a:avLst/>
            </a:prstGeom>
            <a:solidFill>
              <a:srgbClr val="993366"/>
            </a:solidFill>
            <a:ln w="9525">
              <a:solidFill>
                <a:schemeClr val="tx1"/>
              </a:solidFill>
              <a:miter lim="800000"/>
              <a:headEnd/>
              <a:tailEnd/>
            </a:ln>
          </p:spPr>
          <p:txBody>
            <a:bodyPr wrap="none" anchor="ctr">
              <a:prstTxWarp prst="textNoShape">
                <a:avLst/>
              </a:prstTxWarp>
            </a:bodyPr>
            <a:lstStyle/>
            <a:p>
              <a:endParaRPr lang="en-US"/>
            </a:p>
          </p:txBody>
        </p:sp>
        <p:sp>
          <p:nvSpPr>
            <p:cNvPr id="25612" name="Text Box 12"/>
            <p:cNvSpPr txBox="1">
              <a:spLocks noChangeArrowheads="1"/>
            </p:cNvSpPr>
            <p:nvPr/>
          </p:nvSpPr>
          <p:spPr bwMode="auto">
            <a:xfrm>
              <a:off x="3072" y="2448"/>
              <a:ext cx="1920" cy="307"/>
            </a:xfrm>
            <a:prstGeom prst="rect">
              <a:avLst/>
            </a:prstGeom>
            <a:noFill/>
            <a:ln w="9525">
              <a:noFill/>
              <a:miter lim="800000"/>
              <a:headEnd/>
              <a:tailEnd/>
            </a:ln>
          </p:spPr>
          <p:txBody>
            <a:bodyPr>
              <a:prstTxWarp prst="textNoShape">
                <a:avLst/>
              </a:prstTxWarp>
              <a:spAutoFit/>
            </a:bodyPr>
            <a:lstStyle/>
            <a:p>
              <a:pPr algn="ctr">
                <a:spcBef>
                  <a:spcPct val="50000"/>
                </a:spcBef>
              </a:pPr>
              <a:r>
                <a:rPr lang="en-US" b="1">
                  <a:solidFill>
                    <a:schemeClr val="bg1"/>
                  </a:solidFill>
                </a:rPr>
                <a:t>Bishops</a:t>
              </a:r>
            </a:p>
          </p:txBody>
        </p:sp>
        <p:sp>
          <p:nvSpPr>
            <p:cNvPr id="25613" name="Rectangle 13"/>
            <p:cNvSpPr>
              <a:spLocks noChangeArrowheads="1"/>
            </p:cNvSpPr>
            <p:nvPr/>
          </p:nvSpPr>
          <p:spPr bwMode="auto">
            <a:xfrm>
              <a:off x="2688" y="2784"/>
              <a:ext cx="2784" cy="432"/>
            </a:xfrm>
            <a:prstGeom prst="rect">
              <a:avLst/>
            </a:prstGeom>
            <a:solidFill>
              <a:srgbClr val="1B7F5E"/>
            </a:solidFill>
            <a:ln w="9525">
              <a:solidFill>
                <a:schemeClr val="tx1"/>
              </a:solidFill>
              <a:miter lim="800000"/>
              <a:headEnd/>
              <a:tailEnd/>
            </a:ln>
          </p:spPr>
          <p:txBody>
            <a:bodyPr wrap="none" anchor="ctr">
              <a:prstTxWarp prst="textNoShape">
                <a:avLst/>
              </a:prstTxWarp>
            </a:bodyPr>
            <a:lstStyle/>
            <a:p>
              <a:endParaRPr lang="en-US"/>
            </a:p>
          </p:txBody>
        </p:sp>
        <p:sp>
          <p:nvSpPr>
            <p:cNvPr id="25614" name="Text Box 14"/>
            <p:cNvSpPr txBox="1">
              <a:spLocks noChangeArrowheads="1"/>
            </p:cNvSpPr>
            <p:nvPr/>
          </p:nvSpPr>
          <p:spPr bwMode="auto">
            <a:xfrm>
              <a:off x="3072" y="2880"/>
              <a:ext cx="1968" cy="306"/>
            </a:xfrm>
            <a:prstGeom prst="rect">
              <a:avLst/>
            </a:prstGeom>
            <a:noFill/>
            <a:ln w="9525">
              <a:noFill/>
              <a:miter lim="800000"/>
              <a:headEnd/>
              <a:tailEnd/>
            </a:ln>
          </p:spPr>
          <p:txBody>
            <a:bodyPr>
              <a:prstTxWarp prst="textNoShape">
                <a:avLst/>
              </a:prstTxWarp>
              <a:spAutoFit/>
            </a:bodyPr>
            <a:lstStyle/>
            <a:p>
              <a:pPr algn="ctr">
                <a:spcBef>
                  <a:spcPct val="50000"/>
                </a:spcBef>
              </a:pPr>
              <a:r>
                <a:rPr lang="en-US" b="1">
                  <a:solidFill>
                    <a:schemeClr val="bg1"/>
                  </a:solidFill>
                </a:rPr>
                <a:t>Priests</a:t>
              </a:r>
            </a:p>
          </p:txBody>
        </p:sp>
        <p:sp>
          <p:nvSpPr>
            <p:cNvPr id="25615" name="Rectangle 15"/>
            <p:cNvSpPr>
              <a:spLocks noChangeArrowheads="1"/>
            </p:cNvSpPr>
            <p:nvPr/>
          </p:nvSpPr>
          <p:spPr bwMode="auto">
            <a:xfrm>
              <a:off x="2448" y="3216"/>
              <a:ext cx="3264" cy="480"/>
            </a:xfrm>
            <a:prstGeom prst="rect">
              <a:avLst/>
            </a:prstGeom>
            <a:solidFill>
              <a:srgbClr val="333333"/>
            </a:solidFill>
            <a:ln w="9525">
              <a:noFill/>
              <a:miter lim="800000"/>
              <a:headEnd/>
              <a:tailEnd/>
            </a:ln>
          </p:spPr>
          <p:txBody>
            <a:bodyPr wrap="none" anchor="ctr">
              <a:prstTxWarp prst="textNoShape">
                <a:avLst/>
              </a:prstTxWarp>
            </a:bodyPr>
            <a:lstStyle/>
            <a:p>
              <a:pPr algn="ctr"/>
              <a:r>
                <a:rPr lang="en-US" b="1">
                  <a:solidFill>
                    <a:schemeClr val="bg1"/>
                  </a:solidFill>
                </a:rPr>
                <a:t>Deacons</a:t>
              </a:r>
            </a:p>
          </p:txBody>
        </p:sp>
      </p:grpSp>
      <p:sp>
        <p:nvSpPr>
          <p:cNvPr id="17" name="TextBox 16"/>
          <p:cNvSpPr txBox="1"/>
          <p:nvPr/>
        </p:nvSpPr>
        <p:spPr>
          <a:xfrm>
            <a:off x="4073976" y="6553200"/>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000"/>
                                        <p:tgtEl>
                                          <p:spTgt spid="921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9219">
                                            <p:txEl>
                                              <p:pRg st="0" end="0"/>
                                            </p:txEl>
                                          </p:spTgt>
                                        </p:tgtEl>
                                        <p:attrNameLst>
                                          <p:attrName>style.visibility</p:attrName>
                                        </p:attrNameLst>
                                      </p:cBhvr>
                                      <p:to>
                                        <p:strVal val="visible"/>
                                      </p:to>
                                    </p:set>
                                    <p:animEffect transition="in" filter="fade">
                                      <p:cBhvr>
                                        <p:cTn id="15" dur="2000"/>
                                        <p:tgtEl>
                                          <p:spTgt spid="9219">
                                            <p:txEl>
                                              <p:pRg st="0" end="0"/>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9219">
                                            <p:txEl>
                                              <p:pRg st="1" end="1"/>
                                            </p:txEl>
                                          </p:spTgt>
                                        </p:tgtEl>
                                        <p:attrNameLst>
                                          <p:attrName>style.visibility</p:attrName>
                                        </p:attrNameLst>
                                      </p:cBhvr>
                                      <p:to>
                                        <p:strVal val="visible"/>
                                      </p:to>
                                    </p:set>
                                    <p:animEffect transition="in" filter="fade">
                                      <p:cBhvr>
                                        <p:cTn id="19" dur="2000"/>
                                        <p:tgtEl>
                                          <p:spTgt spid="9219">
                                            <p:txEl>
                                              <p:pRg st="1" end="1"/>
                                            </p:txEl>
                                          </p:spTgt>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9219">
                                            <p:txEl>
                                              <p:pRg st="2" end="2"/>
                                            </p:txEl>
                                          </p:spTgt>
                                        </p:tgtEl>
                                        <p:attrNameLst>
                                          <p:attrName>style.visibility</p:attrName>
                                        </p:attrNameLst>
                                      </p:cBhvr>
                                      <p:to>
                                        <p:strVal val="visible"/>
                                      </p:to>
                                    </p:set>
                                    <p:animEffect transition="in" filter="fade">
                                      <p:cBhvr>
                                        <p:cTn id="23" dur="2000"/>
                                        <p:tgtEl>
                                          <p:spTgt spid="9219">
                                            <p:txEl>
                                              <p:pRg st="2" end="2"/>
                                            </p:txEl>
                                          </p:spTgt>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9219">
                                            <p:txEl>
                                              <p:pRg st="3" end="3"/>
                                            </p:txEl>
                                          </p:spTgt>
                                        </p:tgtEl>
                                        <p:attrNameLst>
                                          <p:attrName>style.visibility</p:attrName>
                                        </p:attrNameLst>
                                      </p:cBhvr>
                                      <p:to>
                                        <p:strVal val="visible"/>
                                      </p:to>
                                    </p:set>
                                    <p:animEffect transition="in" filter="fade">
                                      <p:cBhvr>
                                        <p:cTn id="27" dur="2000"/>
                                        <p:tgtEl>
                                          <p:spTgt spid="9219">
                                            <p:txEl>
                                              <p:pRg st="3" end="3"/>
                                            </p:txEl>
                                          </p:spTgt>
                                        </p:tgtEl>
                                      </p:cBhvr>
                                    </p:animEffect>
                                  </p:childTnLst>
                                </p:cTn>
                              </p:par>
                            </p:childTnLst>
                          </p:cTn>
                        </p:par>
                        <p:par>
                          <p:cTn id="28" fill="hold">
                            <p:stCondLst>
                              <p:cond delay="12000"/>
                            </p:stCondLst>
                            <p:childTnLst>
                              <p:par>
                                <p:cTn id="29" presetID="10" presetClass="entr" presetSubtype="0" fill="hold" grpId="0" nodeType="afterEffect">
                                  <p:stCondLst>
                                    <p:cond delay="0"/>
                                  </p:stCondLst>
                                  <p:childTnLst>
                                    <p:set>
                                      <p:cBhvr>
                                        <p:cTn id="30" dur="1" fill="hold">
                                          <p:stCondLst>
                                            <p:cond delay="0"/>
                                          </p:stCondLst>
                                        </p:cTn>
                                        <p:tgtEl>
                                          <p:spTgt spid="9219">
                                            <p:txEl>
                                              <p:pRg st="4" end="4"/>
                                            </p:txEl>
                                          </p:spTgt>
                                        </p:tgtEl>
                                        <p:attrNameLst>
                                          <p:attrName>style.visibility</p:attrName>
                                        </p:attrNameLst>
                                      </p:cBhvr>
                                      <p:to>
                                        <p:strVal val="visible"/>
                                      </p:to>
                                    </p:set>
                                    <p:animEffect transition="in" filter="fade">
                                      <p:cBhvr>
                                        <p:cTn id="31" dur="2000"/>
                                        <p:tgtEl>
                                          <p:spTgt spid="9219">
                                            <p:txEl>
                                              <p:pRg st="4" end="4"/>
                                            </p:txEl>
                                          </p:spTgt>
                                        </p:tgtEl>
                                      </p:cBhvr>
                                    </p:animEffect>
                                  </p:childTnLst>
                                </p:cTn>
                              </p:par>
                            </p:childTnLst>
                          </p:cTn>
                        </p:par>
                        <p:par>
                          <p:cTn id="32" fill="hold">
                            <p:stCondLst>
                              <p:cond delay="14000"/>
                            </p:stCondLst>
                            <p:childTnLst>
                              <p:par>
                                <p:cTn id="33" presetID="10" presetClass="entr" presetSubtype="0" fill="hold" grpId="0" nodeType="afterEffect">
                                  <p:stCondLst>
                                    <p:cond delay="0"/>
                                  </p:stCondLst>
                                  <p:childTnLst>
                                    <p:set>
                                      <p:cBhvr>
                                        <p:cTn id="34" dur="1" fill="hold">
                                          <p:stCondLst>
                                            <p:cond delay="0"/>
                                          </p:stCondLst>
                                        </p:cTn>
                                        <p:tgtEl>
                                          <p:spTgt spid="9219">
                                            <p:txEl>
                                              <p:pRg st="5" end="5"/>
                                            </p:txEl>
                                          </p:spTgt>
                                        </p:tgtEl>
                                        <p:attrNameLst>
                                          <p:attrName>style.visibility</p:attrName>
                                        </p:attrNameLst>
                                      </p:cBhvr>
                                      <p:to>
                                        <p:strVal val="visible"/>
                                      </p:to>
                                    </p:set>
                                    <p:animEffect transition="in" filter="fade">
                                      <p:cBhvr>
                                        <p:cTn id="35" dur="2000"/>
                                        <p:tgtEl>
                                          <p:spTgt spid="92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19"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4638"/>
            <a:ext cx="8229600" cy="944562"/>
          </a:xfrm>
        </p:spPr>
        <p:txBody>
          <a:bodyPr/>
          <a:lstStyle/>
          <a:p>
            <a:pPr eaLnBrk="1" hangingPunct="1"/>
            <a:r>
              <a:rPr lang="en-US" dirty="0">
                <a:latin typeface="Tahoma" charset="0"/>
                <a:ea typeface="ＭＳ Ｐゴシック" charset="-128"/>
                <a:cs typeface="ＭＳ Ｐゴシック" charset="-128"/>
              </a:rPr>
              <a:t>After 1000 A.D. – Dark Ages</a:t>
            </a:r>
          </a:p>
        </p:txBody>
      </p:sp>
      <p:sp>
        <p:nvSpPr>
          <p:cNvPr id="10243" name="Rectangle 3"/>
          <p:cNvSpPr>
            <a:spLocks noGrp="1" noChangeArrowheads="1"/>
          </p:cNvSpPr>
          <p:nvPr>
            <p:ph type="body" idx="1"/>
          </p:nvPr>
        </p:nvSpPr>
        <p:spPr>
          <a:xfrm>
            <a:off x="457200" y="1219200"/>
            <a:ext cx="8382000" cy="5410200"/>
          </a:xfrm>
        </p:spPr>
        <p:txBody>
          <a:bodyPr/>
          <a:lstStyle/>
          <a:p>
            <a:pPr eaLnBrk="1" hangingPunct="1">
              <a:lnSpc>
                <a:spcPct val="90000"/>
              </a:lnSpc>
            </a:pPr>
            <a:r>
              <a:rPr lang="en-US" sz="2800" dirty="0">
                <a:latin typeface="Tahoma" charset="0"/>
                <a:ea typeface="ＭＳ Ｐゴシック" charset="-128"/>
                <a:cs typeface="ＭＳ Ｐゴシック" charset="-128"/>
              </a:rPr>
              <a:t>By 1100 – Papal Customs, e.g. Holy Water Introduced</a:t>
            </a:r>
          </a:p>
          <a:p>
            <a:pPr eaLnBrk="1" hangingPunct="1">
              <a:lnSpc>
                <a:spcPct val="90000"/>
              </a:lnSpc>
            </a:pPr>
            <a:r>
              <a:rPr lang="en-US" sz="2800" dirty="0">
                <a:latin typeface="Tahoma" charset="0"/>
                <a:ea typeface="ＭＳ Ｐゴシック" charset="-128"/>
                <a:cs typeface="ＭＳ Ｐゴシック" charset="-128"/>
              </a:rPr>
              <a:t>By 1200 – Baptism By Sprinkling</a:t>
            </a:r>
          </a:p>
          <a:p>
            <a:pPr lvl="1" eaLnBrk="1" hangingPunct="1">
              <a:lnSpc>
                <a:spcPct val="90000"/>
              </a:lnSpc>
            </a:pPr>
            <a:r>
              <a:rPr lang="en-US" sz="3200" dirty="0">
                <a:latin typeface="Tahoma" charset="0"/>
              </a:rPr>
              <a:t>A Few Years Later, Sprinkling </a:t>
            </a:r>
            <a:r>
              <a:rPr lang="en-US" sz="3200" dirty="0" smtClean="0">
                <a:latin typeface="Tahoma" charset="0"/>
              </a:rPr>
              <a:t>Deceased Infants</a:t>
            </a:r>
            <a:endParaRPr lang="en-US" sz="3200" dirty="0">
              <a:latin typeface="Tahoma" charset="0"/>
            </a:endParaRPr>
          </a:p>
          <a:p>
            <a:pPr lvl="1" eaLnBrk="1" hangingPunct="1">
              <a:lnSpc>
                <a:spcPct val="90000"/>
              </a:lnSpc>
            </a:pPr>
            <a:r>
              <a:rPr lang="en-US" sz="3200" dirty="0">
                <a:latin typeface="Tahoma" charset="0"/>
              </a:rPr>
              <a:t>A Few Years Later, Prayer Thru Mary</a:t>
            </a:r>
          </a:p>
          <a:p>
            <a:pPr lvl="2">
              <a:lnSpc>
                <a:spcPct val="90000"/>
              </a:lnSpc>
            </a:pPr>
            <a:r>
              <a:rPr lang="en-US" sz="3200" dirty="0" smtClean="0">
                <a:latin typeface="Tahoma" charset="0"/>
              </a:rPr>
              <a:t>Mary Was </a:t>
            </a:r>
            <a:r>
              <a:rPr lang="en-US" sz="3200" dirty="0">
                <a:latin typeface="Tahoma" charset="0"/>
              </a:rPr>
              <a:t>Deified In 1967</a:t>
            </a:r>
          </a:p>
          <a:p>
            <a:pPr eaLnBrk="1" hangingPunct="1">
              <a:lnSpc>
                <a:spcPct val="90000"/>
              </a:lnSpc>
            </a:pPr>
            <a:r>
              <a:rPr lang="en-US" sz="2800" dirty="0">
                <a:latin typeface="Tahoma" charset="0"/>
                <a:ea typeface="ＭＳ Ｐゴシック" charset="-128"/>
                <a:cs typeface="ＭＳ Ｐゴシック" charset="-128"/>
              </a:rPr>
              <a:t>1290 A.D. – </a:t>
            </a:r>
            <a:r>
              <a:rPr lang="en-US" sz="2800" dirty="0" err="1">
                <a:latin typeface="Tahoma" charset="0"/>
                <a:ea typeface="ＭＳ Ｐゴシック" charset="-128"/>
                <a:cs typeface="ＭＳ Ｐゴシック" charset="-128"/>
              </a:rPr>
              <a:t>Marinus</a:t>
            </a:r>
            <a:r>
              <a:rPr lang="en-US" sz="2800" dirty="0">
                <a:latin typeface="Tahoma" charset="0"/>
                <a:ea typeface="ＭＳ Ｐゴシック" charset="-128"/>
                <a:cs typeface="ＭＳ Ｐゴシック" charset="-128"/>
              </a:rPr>
              <a:t> </a:t>
            </a:r>
            <a:r>
              <a:rPr lang="en-US" sz="2800" dirty="0" err="1">
                <a:latin typeface="Tahoma" charset="0"/>
                <a:ea typeface="ＭＳ Ｐゴシック" charset="-128"/>
                <a:cs typeface="ＭＳ Ｐゴシック" charset="-128"/>
              </a:rPr>
              <a:t>Sanutus</a:t>
            </a:r>
            <a:r>
              <a:rPr lang="en-US" sz="2800" dirty="0">
                <a:latin typeface="Tahoma" charset="0"/>
                <a:ea typeface="ＭＳ Ｐゴシック" charset="-128"/>
                <a:cs typeface="ＭＳ Ｐゴシック" charset="-128"/>
              </a:rPr>
              <a:t> Added Wind Organs Into Churches, - </a:t>
            </a:r>
            <a:r>
              <a:rPr lang="en-US" sz="2000" dirty="0">
                <a:latin typeface="Tahoma" charset="0"/>
                <a:ea typeface="ＭＳ Ｐゴシック" charset="-128"/>
                <a:cs typeface="ＭＳ Ｐゴシック" charset="-128"/>
              </a:rPr>
              <a:t>McClintock &amp; Strong v.8, p.739</a:t>
            </a:r>
          </a:p>
          <a:p>
            <a:pPr eaLnBrk="1" hangingPunct="1">
              <a:lnSpc>
                <a:spcPct val="90000"/>
              </a:lnSpc>
            </a:pPr>
            <a:r>
              <a:rPr lang="en-US" sz="2800" dirty="0">
                <a:latin typeface="Tahoma" charset="0"/>
                <a:ea typeface="ＭＳ Ｐゴシック" charset="-128"/>
                <a:cs typeface="ＭＳ Ｐゴシック" charset="-128"/>
              </a:rPr>
              <a:t>Only Papacy Had The Bible, No Personal Interpretation Allowed</a:t>
            </a:r>
          </a:p>
        </p:txBody>
      </p:sp>
      <p:sp>
        <p:nvSpPr>
          <p:cNvPr id="5" name="TextBox 4"/>
          <p:cNvSpPr txBox="1"/>
          <p:nvPr/>
        </p:nvSpPr>
        <p:spPr>
          <a:xfrm>
            <a:off x="4073976" y="6553200"/>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strips(downLeft)">
                                      <p:cBhvr>
                                        <p:cTn id="7" dur="500"/>
                                        <p:tgtEl>
                                          <p:spTgt spid="1024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243">
                                            <p:txEl>
                                              <p:pRg st="0" end="0"/>
                                            </p:txEl>
                                          </p:spTgt>
                                        </p:tgtEl>
                                        <p:attrNameLst>
                                          <p:attrName>style.visibility</p:attrName>
                                        </p:attrNameLst>
                                      </p:cBhvr>
                                      <p:to>
                                        <p:strVal val="visible"/>
                                      </p:to>
                                    </p:set>
                                    <p:animEffect transition="in" filter="wipe(up)">
                                      <p:cBhvr>
                                        <p:cTn id="11" dur="500"/>
                                        <p:tgtEl>
                                          <p:spTgt spid="10243">
                                            <p:txEl>
                                              <p:pRg st="0" end="0"/>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0243">
                                            <p:txEl>
                                              <p:pRg st="1" end="1"/>
                                            </p:txEl>
                                          </p:spTgt>
                                        </p:tgtEl>
                                        <p:attrNameLst>
                                          <p:attrName>style.visibility</p:attrName>
                                        </p:attrNameLst>
                                      </p:cBhvr>
                                      <p:to>
                                        <p:strVal val="visible"/>
                                      </p:to>
                                    </p:set>
                                    <p:animEffect transition="in" filter="wipe(up)">
                                      <p:cBhvr>
                                        <p:cTn id="15" dur="500"/>
                                        <p:tgtEl>
                                          <p:spTgt spid="10243">
                                            <p:txEl>
                                              <p:pRg st="1" end="1"/>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animEffect transition="in" filter="wipe(up)">
                                      <p:cBhvr>
                                        <p:cTn id="19" dur="500"/>
                                        <p:tgtEl>
                                          <p:spTgt spid="10243">
                                            <p:txEl>
                                              <p:pRg st="2" end="2"/>
                                            </p:txEl>
                                          </p:spTgt>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0243">
                                            <p:txEl>
                                              <p:pRg st="3" end="3"/>
                                            </p:txEl>
                                          </p:spTgt>
                                        </p:tgtEl>
                                        <p:attrNameLst>
                                          <p:attrName>style.visibility</p:attrName>
                                        </p:attrNameLst>
                                      </p:cBhvr>
                                      <p:to>
                                        <p:strVal val="visible"/>
                                      </p:to>
                                    </p:set>
                                    <p:animEffect transition="in" filter="wipe(up)">
                                      <p:cBhvr>
                                        <p:cTn id="23" dur="500"/>
                                        <p:tgtEl>
                                          <p:spTgt spid="10243">
                                            <p:txEl>
                                              <p:pRg st="3" end="3"/>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0243">
                                            <p:txEl>
                                              <p:pRg st="4" end="4"/>
                                            </p:txEl>
                                          </p:spTgt>
                                        </p:tgtEl>
                                        <p:attrNameLst>
                                          <p:attrName>style.visibility</p:attrName>
                                        </p:attrNameLst>
                                      </p:cBhvr>
                                      <p:to>
                                        <p:strVal val="visible"/>
                                      </p:to>
                                    </p:set>
                                    <p:animEffect transition="in" filter="wipe(up)">
                                      <p:cBhvr>
                                        <p:cTn id="26" dur="500"/>
                                        <p:tgtEl>
                                          <p:spTgt spid="1024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0243">
                                            <p:txEl>
                                              <p:pRg st="5" end="5"/>
                                            </p:txEl>
                                          </p:spTgt>
                                        </p:tgtEl>
                                        <p:attrNameLst>
                                          <p:attrName>style.visibility</p:attrName>
                                        </p:attrNameLst>
                                      </p:cBhvr>
                                      <p:to>
                                        <p:strVal val="visible"/>
                                      </p:to>
                                    </p:set>
                                    <p:animEffect transition="in" filter="wipe(up)">
                                      <p:cBhvr>
                                        <p:cTn id="31" dur="500"/>
                                        <p:tgtEl>
                                          <p:spTgt spid="10243">
                                            <p:txEl>
                                              <p:pRg st="5" end="5"/>
                                            </p:txEl>
                                          </p:spTgt>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10243">
                                            <p:txEl>
                                              <p:pRg st="6" end="6"/>
                                            </p:txEl>
                                          </p:spTgt>
                                        </p:tgtEl>
                                        <p:attrNameLst>
                                          <p:attrName>style.visibility</p:attrName>
                                        </p:attrNameLst>
                                      </p:cBhvr>
                                      <p:to>
                                        <p:strVal val="visible"/>
                                      </p:to>
                                    </p:set>
                                    <p:animEffect transition="in" filter="wipe(up)">
                                      <p:cBhvr>
                                        <p:cTn id="35" dur="500"/>
                                        <p:tgtEl>
                                          <p:spTgt spid="102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utoUpdateAnimBg="0"/>
      <p:bldP spid="10243" grpId="0" build="p" bldLvl="2"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8463" y="2505750"/>
            <a:ext cx="5638800" cy="1600200"/>
          </a:xfrm>
        </p:spPr>
        <p:txBody>
          <a:bodyPr/>
          <a:lstStyle/>
          <a:p>
            <a:r>
              <a:rPr lang="en-US" smtClean="0"/>
              <a:t>John Cassian</a:t>
            </a:r>
            <a:br>
              <a:rPr lang="en-US" smtClean="0"/>
            </a:br>
            <a:r>
              <a:rPr lang="en-US" smtClean="0"/>
              <a:t> </a:t>
            </a:r>
            <a:r>
              <a:rPr lang="en-US" dirty="0" smtClean="0"/>
              <a:t>(360-435)</a:t>
            </a:r>
            <a:endParaRPr lang="en-US" dirty="0"/>
          </a:p>
        </p:txBody>
      </p:sp>
      <p:pic>
        <p:nvPicPr>
          <p:cNvPr id="4" name="Picture 3"/>
          <p:cNvPicPr>
            <a:picLocks noChangeAspect="1"/>
          </p:cNvPicPr>
          <p:nvPr/>
        </p:nvPicPr>
        <p:blipFill>
          <a:blip r:embed="rId2"/>
          <a:srcRect l="13913" t="7383" r="15652" b="52349"/>
          <a:stretch>
            <a:fillRect/>
          </a:stretch>
        </p:blipFill>
        <p:spPr>
          <a:xfrm>
            <a:off x="1028698" y="2162850"/>
            <a:ext cx="3086102" cy="2286001"/>
          </a:xfrm>
          <a:prstGeom prst="rect">
            <a:avLst/>
          </a:prstGeom>
        </p:spPr>
      </p:pic>
      <p:sp>
        <p:nvSpPr>
          <p:cNvPr id="5" name="TextBox 4"/>
          <p:cNvSpPr txBox="1"/>
          <p:nvPr/>
        </p:nvSpPr>
        <p:spPr>
          <a:xfrm>
            <a:off x="4114800" y="6514001"/>
            <a:ext cx="5029200"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
        <p:nvSpPr>
          <p:cNvPr id="6" name="Content Placeholder 5"/>
          <p:cNvSpPr>
            <a:spLocks noGrp="1"/>
          </p:cNvSpPr>
          <p:nvPr>
            <p:ph idx="1"/>
          </p:nvPr>
        </p:nvSpPr>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t>Paulicians</a:t>
            </a:r>
            <a:r>
              <a:rPr lang="en-US" dirty="0" smtClean="0"/>
              <a:t> – Late 500s</a:t>
            </a:r>
            <a:endParaRPr lang="en-US" dirty="0"/>
          </a:p>
        </p:txBody>
      </p:sp>
      <p:sp>
        <p:nvSpPr>
          <p:cNvPr id="5" name="TextBox 4"/>
          <p:cNvSpPr txBox="1"/>
          <p:nvPr/>
        </p:nvSpPr>
        <p:spPr>
          <a:xfrm>
            <a:off x="4073976" y="6553200"/>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9483" y="1600200"/>
            <a:ext cx="7945033" cy="3689514"/>
          </a:xfrm>
        </p:spPr>
      </p:pic>
      <p:sp>
        <p:nvSpPr>
          <p:cNvPr id="8" name="TextBox 7"/>
          <p:cNvSpPr txBox="1"/>
          <p:nvPr/>
        </p:nvSpPr>
        <p:spPr>
          <a:xfrm>
            <a:off x="599483" y="5181599"/>
            <a:ext cx="3728906" cy="461665"/>
          </a:xfrm>
          <a:prstGeom prst="rect">
            <a:avLst/>
          </a:prstGeom>
          <a:noFill/>
        </p:spPr>
        <p:txBody>
          <a:bodyPr wrap="none" rtlCol="0">
            <a:spAutoFit/>
          </a:bodyPr>
          <a:lstStyle/>
          <a:p>
            <a:r>
              <a:rPr lang="en-US" sz="2400" dirty="0" smtClean="0"/>
              <a:t>Persecution of </a:t>
            </a:r>
            <a:r>
              <a:rPr lang="en-US" sz="2400" dirty="0" err="1" smtClean="0"/>
              <a:t>Paulicians</a:t>
            </a:r>
            <a:r>
              <a:rPr lang="en-US" sz="2400" dirty="0" smtClean="0"/>
              <a:t> </a:t>
            </a:r>
            <a:endParaRPr lang="en-US" sz="2400" dirty="0"/>
          </a:p>
        </p:txBody>
      </p:sp>
      <p:sp>
        <p:nvSpPr>
          <p:cNvPr id="9" name="TextBox 8"/>
          <p:cNvSpPr txBox="1"/>
          <p:nvPr/>
        </p:nvSpPr>
        <p:spPr>
          <a:xfrm>
            <a:off x="6608988" y="5181600"/>
            <a:ext cx="1338828" cy="230832"/>
          </a:xfrm>
          <a:prstGeom prst="rect">
            <a:avLst/>
          </a:prstGeom>
          <a:noFill/>
        </p:spPr>
        <p:txBody>
          <a:bodyPr wrap="none" rtlCol="0">
            <a:spAutoFit/>
          </a:bodyPr>
          <a:lstStyle/>
          <a:p>
            <a:r>
              <a:rPr lang="en-US" sz="900" dirty="0" smtClean="0"/>
              <a:t>Source: </a:t>
            </a:r>
            <a:r>
              <a:rPr lang="en-US" sz="900" dirty="0" err="1" smtClean="0"/>
              <a:t>wikipedia.com</a:t>
            </a:r>
            <a:endParaRPr lang="en-US" sz="9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280" y="1600200"/>
            <a:ext cx="3810000" cy="2819400"/>
          </a:xfrm>
        </p:spPr>
        <p:txBody>
          <a:bodyPr/>
          <a:lstStyle/>
          <a:p>
            <a:r>
              <a:rPr lang="en-US" dirty="0" err="1" smtClean="0"/>
              <a:t>Gundulphus</a:t>
            </a:r>
            <a:r>
              <a:rPr lang="en-US" dirty="0" smtClean="0"/>
              <a:t> – 1025 A.D.</a:t>
            </a:r>
            <a:endParaRPr lang="en-US" dirty="0"/>
          </a:p>
        </p:txBody>
      </p:sp>
      <p:pic>
        <p:nvPicPr>
          <p:cNvPr id="4" name="Picture 3"/>
          <p:cNvPicPr>
            <a:picLocks noChangeAspect="1"/>
          </p:cNvPicPr>
          <p:nvPr/>
        </p:nvPicPr>
        <p:blipFill>
          <a:blip r:embed="rId2"/>
          <a:stretch>
            <a:fillRect/>
          </a:stretch>
        </p:blipFill>
        <p:spPr>
          <a:xfrm>
            <a:off x="672268" y="2743200"/>
            <a:ext cx="4204532" cy="2667000"/>
          </a:xfrm>
          <a:prstGeom prst="rect">
            <a:avLst/>
          </a:prstGeom>
        </p:spPr>
      </p:pic>
      <p:sp>
        <p:nvSpPr>
          <p:cNvPr id="5" name="TextBox 4"/>
          <p:cNvSpPr txBox="1"/>
          <p:nvPr/>
        </p:nvSpPr>
        <p:spPr>
          <a:xfrm>
            <a:off x="4073976" y="6626423"/>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
        <p:nvSpPr>
          <p:cNvPr id="6" name="Content Placeholder 5"/>
          <p:cNvSpPr>
            <a:spLocks noGrp="1"/>
          </p:cNvSpPr>
          <p:nvPr>
            <p:ph idx="1"/>
          </p:nvPr>
        </p:nvSpPr>
        <p:spPr/>
        <p:txBody>
          <a:body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2019300"/>
          </a:xfrm>
        </p:spPr>
        <p:txBody>
          <a:bodyPr/>
          <a:lstStyle/>
          <a:p>
            <a:r>
              <a:rPr lang="en-US" dirty="0" smtClean="0"/>
              <a:t>French Leader </a:t>
            </a:r>
            <a:br>
              <a:rPr lang="en-US" dirty="0" smtClean="0"/>
            </a:br>
            <a:r>
              <a:rPr lang="en-US" dirty="0" smtClean="0"/>
              <a:t>Pierre de </a:t>
            </a:r>
            <a:r>
              <a:rPr lang="en-US" dirty="0" err="1" smtClean="0"/>
              <a:t>Bruis</a:t>
            </a:r>
            <a:r>
              <a:rPr lang="en-US" dirty="0" smtClean="0"/>
              <a:t> </a:t>
            </a:r>
            <a:br>
              <a:rPr lang="en-US" dirty="0" smtClean="0"/>
            </a:br>
            <a:r>
              <a:rPr lang="en-US" dirty="0" smtClean="0"/>
              <a:t>1100 AD</a:t>
            </a:r>
            <a:endParaRPr lang="en-US" dirty="0"/>
          </a:p>
        </p:txBody>
      </p:sp>
      <p:sp>
        <p:nvSpPr>
          <p:cNvPr id="4" name="TextBox 3"/>
          <p:cNvSpPr txBox="1"/>
          <p:nvPr/>
        </p:nvSpPr>
        <p:spPr>
          <a:xfrm>
            <a:off x="4073976" y="6553200"/>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
        <p:nvSpPr>
          <p:cNvPr id="5" name="Content Placeholder 4"/>
          <p:cNvSpPr>
            <a:spLocks noGrp="1"/>
          </p:cNvSpPr>
          <p:nvPr>
            <p:ph idx="1"/>
          </p:nvPr>
        </p:nvSpPr>
        <p:spPr>
          <a:xfrm>
            <a:off x="457200" y="2819400"/>
            <a:ext cx="8229600" cy="3306763"/>
          </a:xfrm>
        </p:spPr>
        <p:txBody>
          <a:bodyPr/>
          <a:lstStyle/>
          <a:p>
            <a:r>
              <a:rPr lang="en-US" dirty="0" smtClean="0"/>
              <a:t>Criticized Infant Baptism</a:t>
            </a:r>
          </a:p>
          <a:p>
            <a:r>
              <a:rPr lang="en-US" dirty="0" smtClean="0"/>
              <a:t>Opposed church buildings</a:t>
            </a:r>
          </a:p>
          <a:p>
            <a:r>
              <a:rPr lang="en-US" dirty="0" smtClean="0"/>
              <a:t>Opposed doctrine of transubstantiation</a:t>
            </a:r>
          </a:p>
          <a:p>
            <a:r>
              <a:rPr lang="en-US" dirty="0" smtClean="0"/>
              <a:t>Denied the efficacy of prayers for the dead</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33400" y="304800"/>
            <a:ext cx="7924800" cy="1447800"/>
          </a:xfrm>
        </p:spPr>
        <p:txBody>
          <a:bodyPr/>
          <a:lstStyle/>
          <a:p>
            <a:r>
              <a:rPr lang="en-US" dirty="0">
                <a:latin typeface="Tahoma" charset="0"/>
              </a:rPr>
              <a:t>The Johannes Gutenberg Printing Press - </a:t>
            </a:r>
            <a:r>
              <a:rPr lang="en-US" dirty="0" smtClean="0">
                <a:latin typeface="Tahoma" charset="0"/>
              </a:rPr>
              <a:t>1454</a:t>
            </a:r>
            <a:endParaRPr lang="en-US" dirty="0">
              <a:latin typeface="Tahoma" charset="0"/>
            </a:endParaRPr>
          </a:p>
        </p:txBody>
      </p:sp>
      <p:graphicFrame>
        <p:nvGraphicFramePr>
          <p:cNvPr id="13315" name="Object 3"/>
          <p:cNvGraphicFramePr>
            <a:graphicFrameLocks noChangeAspect="1"/>
          </p:cNvGraphicFramePr>
          <p:nvPr/>
        </p:nvGraphicFramePr>
        <p:xfrm>
          <a:off x="80963" y="1828800"/>
          <a:ext cx="3424237" cy="4286250"/>
        </p:xfrm>
        <a:graphic>
          <a:graphicData uri="http://schemas.openxmlformats.org/presentationml/2006/ole">
            <mc:AlternateContent xmlns:mc="http://schemas.openxmlformats.org/markup-compatibility/2006">
              <mc:Choice xmlns:v="urn:schemas-microsoft-com:vml" Requires="v">
                <p:oleObj spid="_x0000_s13371" name="Photo Editor Photo" r:id="rId3" imgW="4761905" imgH="5961905" progId="">
                  <p:embed/>
                </p:oleObj>
              </mc:Choice>
              <mc:Fallback>
                <p:oleObj name="Photo Editor Photo" r:id="rId3" imgW="4761905" imgH="5961905"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1828800"/>
                        <a:ext cx="3424237" cy="428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316" name="Object 4"/>
          <p:cNvGraphicFramePr>
            <a:graphicFrameLocks noChangeAspect="1"/>
          </p:cNvGraphicFramePr>
          <p:nvPr/>
        </p:nvGraphicFramePr>
        <p:xfrm>
          <a:off x="5462588" y="1828800"/>
          <a:ext cx="3443287" cy="3886200"/>
        </p:xfrm>
        <a:graphic>
          <a:graphicData uri="http://schemas.openxmlformats.org/presentationml/2006/ole">
            <mc:AlternateContent xmlns:mc="http://schemas.openxmlformats.org/markup-compatibility/2006">
              <mc:Choice xmlns:v="urn:schemas-microsoft-com:vml" Requires="v">
                <p:oleObj spid="_x0000_s13372" name="Photo Editor Photo" r:id="rId5" imgW="7876190" imgH="8888066" progId="">
                  <p:embed/>
                </p:oleObj>
              </mc:Choice>
              <mc:Fallback>
                <p:oleObj name="Photo Editor Photo" r:id="rId5" imgW="7876190" imgH="8888066" progId="">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2588" y="1828800"/>
                        <a:ext cx="3443287" cy="3886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317" name="Text Box 5"/>
          <p:cNvSpPr txBox="1">
            <a:spLocks noChangeArrowheads="1"/>
          </p:cNvSpPr>
          <p:nvPr/>
        </p:nvSpPr>
        <p:spPr bwMode="auto">
          <a:xfrm>
            <a:off x="3505200" y="1992313"/>
            <a:ext cx="1828800" cy="4179887"/>
          </a:xfrm>
          <a:prstGeom prst="rect">
            <a:avLst/>
          </a:prstGeom>
          <a:noFill/>
          <a:ln w="9525">
            <a:noFill/>
            <a:miter lim="800000"/>
            <a:headEnd/>
            <a:tailEnd/>
          </a:ln>
          <a:effectLst/>
        </p:spPr>
        <p:txBody>
          <a:bodyPr>
            <a:prstTxWarp prst="textNoShape">
              <a:avLst/>
            </a:prstTxWarp>
            <a:spAutoFit/>
          </a:bodyPr>
          <a:lstStyle/>
          <a:p>
            <a:pPr marL="223838" indent="-223838">
              <a:lnSpc>
                <a:spcPct val="90000"/>
              </a:lnSpc>
              <a:spcBef>
                <a:spcPct val="20000"/>
              </a:spcBef>
              <a:buFontTx/>
              <a:buChar char="•"/>
            </a:pPr>
            <a:r>
              <a:rPr lang="en-US" sz="2600">
                <a:latin typeface="Tahoma" charset="0"/>
              </a:rPr>
              <a:t>Arguably History’s Greatest Invention</a:t>
            </a:r>
          </a:p>
          <a:p>
            <a:pPr marL="223838" indent="-223838">
              <a:lnSpc>
                <a:spcPct val="90000"/>
              </a:lnSpc>
              <a:spcBef>
                <a:spcPct val="20000"/>
              </a:spcBef>
              <a:buFontTx/>
              <a:buChar char="•"/>
            </a:pPr>
            <a:r>
              <a:rPr lang="en-US" sz="2600">
                <a:latin typeface="Tahoma" charset="0"/>
              </a:rPr>
              <a:t>Produced </a:t>
            </a:r>
            <a:br>
              <a:rPr lang="en-US" sz="2600">
                <a:latin typeface="Tahoma" charset="0"/>
              </a:rPr>
            </a:br>
            <a:r>
              <a:rPr lang="en-US" sz="2600">
                <a:latin typeface="Tahoma" charset="0"/>
              </a:rPr>
              <a:t>In Mainz, Germany</a:t>
            </a:r>
          </a:p>
          <a:p>
            <a:pPr marL="223838" indent="-223838">
              <a:lnSpc>
                <a:spcPct val="90000"/>
              </a:lnSpc>
              <a:spcBef>
                <a:spcPct val="20000"/>
              </a:spcBef>
              <a:buFontTx/>
              <a:buChar char="•"/>
            </a:pPr>
            <a:r>
              <a:rPr lang="en-US" sz="2600">
                <a:latin typeface="Tahoma" charset="0"/>
              </a:rPr>
              <a:t>First </a:t>
            </a:r>
            <a:br>
              <a:rPr lang="en-US" sz="2600">
                <a:latin typeface="Tahoma" charset="0"/>
              </a:rPr>
            </a:br>
            <a:r>
              <a:rPr lang="en-US" sz="2600">
                <a:latin typeface="Tahoma" charset="0"/>
              </a:rPr>
              <a:t>Produced Book:    The Bible</a:t>
            </a:r>
            <a:endParaRPr lang="en-US" sz="2600">
              <a:latin typeface="Times New Roman" charset="0"/>
            </a:endParaRPr>
          </a:p>
        </p:txBody>
      </p:sp>
      <p:sp>
        <p:nvSpPr>
          <p:cNvPr id="6" name="TextBox 5"/>
          <p:cNvSpPr txBox="1"/>
          <p:nvPr/>
        </p:nvSpPr>
        <p:spPr>
          <a:xfrm>
            <a:off x="4073976" y="6553200"/>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28" name="Group 80"/>
          <p:cNvGrpSpPr>
            <a:grpSpLocks/>
          </p:cNvGrpSpPr>
          <p:nvPr/>
        </p:nvGrpSpPr>
        <p:grpSpPr bwMode="auto">
          <a:xfrm>
            <a:off x="3352800" y="2209800"/>
            <a:ext cx="5486400" cy="3087688"/>
            <a:chOff x="-3" y="-3"/>
            <a:chExt cx="5764" cy="1945"/>
          </a:xfrm>
        </p:grpSpPr>
        <p:grpSp>
          <p:nvGrpSpPr>
            <p:cNvPr id="2126" name="Group 78"/>
            <p:cNvGrpSpPr>
              <a:grpSpLocks/>
            </p:cNvGrpSpPr>
            <p:nvPr/>
          </p:nvGrpSpPr>
          <p:grpSpPr bwMode="auto">
            <a:xfrm>
              <a:off x="0" y="0"/>
              <a:ext cx="5758" cy="1939"/>
              <a:chOff x="0" y="0"/>
              <a:chExt cx="5758" cy="1939"/>
            </a:xfrm>
          </p:grpSpPr>
          <p:grpSp>
            <p:nvGrpSpPr>
              <p:cNvPr id="2073" name="Group 25"/>
              <p:cNvGrpSpPr>
                <a:grpSpLocks/>
              </p:cNvGrpSpPr>
              <p:nvPr/>
            </p:nvGrpSpPr>
            <p:grpSpPr bwMode="auto">
              <a:xfrm>
                <a:off x="0" y="0"/>
                <a:ext cx="230" cy="403"/>
                <a:chOff x="0" y="0"/>
                <a:chExt cx="230" cy="403"/>
              </a:xfrm>
            </p:grpSpPr>
            <p:sp>
              <p:nvSpPr>
                <p:cNvPr id="2072" name="Rectangle 24"/>
                <p:cNvSpPr>
                  <a:spLocks noChangeArrowheads="1"/>
                </p:cNvSpPr>
                <p:nvPr/>
              </p:nvSpPr>
              <p:spPr bwMode="auto">
                <a:xfrm>
                  <a:off x="0" y="0"/>
                  <a:ext cx="230" cy="40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2071" name="Group 23"/>
                <p:cNvGrpSpPr>
                  <a:grpSpLocks/>
                </p:cNvGrpSpPr>
                <p:nvPr/>
              </p:nvGrpSpPr>
              <p:grpSpPr bwMode="auto">
                <a:xfrm>
                  <a:off x="0" y="0"/>
                  <a:ext cx="230" cy="403"/>
                  <a:chOff x="0" y="0"/>
                  <a:chExt cx="230" cy="403"/>
                </a:xfrm>
              </p:grpSpPr>
              <p:sp>
                <p:nvSpPr>
                  <p:cNvPr id="2050" name="Rectangle 2"/>
                  <p:cNvSpPr>
                    <a:spLocks noChangeArrowheads="1"/>
                  </p:cNvSpPr>
                  <p:nvPr/>
                </p:nvSpPr>
                <p:spPr bwMode="auto">
                  <a:xfrm>
                    <a:off x="0" y="0"/>
                    <a:ext cx="230" cy="40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200" b="1">
                        <a:solidFill>
                          <a:srgbClr val="000000"/>
                        </a:solidFill>
                        <a:latin typeface="Arial Unicode MS" charset="0"/>
                        <a:ea typeface="Tahoma" charset="0"/>
                        <a:cs typeface="Tahoma" charset="0"/>
                      </a:rPr>
                      <a:t>#</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070" name="Rectangle 22"/>
                  <p:cNvSpPr>
                    <a:spLocks noChangeArrowheads="1"/>
                  </p:cNvSpPr>
                  <p:nvPr/>
                </p:nvSpPr>
                <p:spPr bwMode="auto">
                  <a:xfrm>
                    <a:off x="0" y="0"/>
                    <a:ext cx="23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grpSp>
            <p:nvGrpSpPr>
              <p:cNvPr id="2077" name="Group 29"/>
              <p:cNvGrpSpPr>
                <a:grpSpLocks/>
              </p:cNvGrpSpPr>
              <p:nvPr/>
            </p:nvGrpSpPr>
            <p:grpSpPr bwMode="auto">
              <a:xfrm>
                <a:off x="230" y="0"/>
                <a:ext cx="1382" cy="403"/>
                <a:chOff x="230" y="0"/>
                <a:chExt cx="1382" cy="403"/>
              </a:xfrm>
            </p:grpSpPr>
            <p:sp>
              <p:nvSpPr>
                <p:cNvPr id="2076" name="Rectangle 28"/>
                <p:cNvSpPr>
                  <a:spLocks noChangeArrowheads="1"/>
                </p:cNvSpPr>
                <p:nvPr/>
              </p:nvSpPr>
              <p:spPr bwMode="auto">
                <a:xfrm>
                  <a:off x="230" y="0"/>
                  <a:ext cx="1382" cy="40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2075" name="Group 27"/>
                <p:cNvGrpSpPr>
                  <a:grpSpLocks/>
                </p:cNvGrpSpPr>
                <p:nvPr/>
              </p:nvGrpSpPr>
              <p:grpSpPr bwMode="auto">
                <a:xfrm>
                  <a:off x="230" y="0"/>
                  <a:ext cx="1382" cy="403"/>
                  <a:chOff x="230" y="0"/>
                  <a:chExt cx="1382" cy="403"/>
                </a:xfrm>
              </p:grpSpPr>
              <p:sp>
                <p:nvSpPr>
                  <p:cNvPr id="2051" name="Rectangle 3"/>
                  <p:cNvSpPr>
                    <a:spLocks noChangeArrowheads="1"/>
                  </p:cNvSpPr>
                  <p:nvPr/>
                </p:nvSpPr>
                <p:spPr bwMode="auto">
                  <a:xfrm>
                    <a:off x="230" y="0"/>
                    <a:ext cx="1382" cy="40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000" b="1">
                        <a:solidFill>
                          <a:srgbClr val="000000"/>
                        </a:solidFill>
                        <a:latin typeface="Arial Unicode MS" charset="0"/>
                        <a:ea typeface="Tahoma" charset="0"/>
                        <a:cs typeface="Tahoma" charset="0"/>
                      </a:rPr>
                      <a:t>Gentile Kingdom</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074" name="Rectangle 26"/>
                  <p:cNvSpPr>
                    <a:spLocks noChangeArrowheads="1"/>
                  </p:cNvSpPr>
                  <p:nvPr/>
                </p:nvSpPr>
                <p:spPr bwMode="auto">
                  <a:xfrm>
                    <a:off x="230" y="0"/>
                    <a:ext cx="1382"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grpSp>
            <p:nvGrpSpPr>
              <p:cNvPr id="2081" name="Group 33"/>
              <p:cNvGrpSpPr>
                <a:grpSpLocks/>
              </p:cNvGrpSpPr>
              <p:nvPr/>
            </p:nvGrpSpPr>
            <p:grpSpPr bwMode="auto">
              <a:xfrm>
                <a:off x="1612" y="0"/>
                <a:ext cx="2226" cy="403"/>
                <a:chOff x="1612" y="0"/>
                <a:chExt cx="2226" cy="403"/>
              </a:xfrm>
            </p:grpSpPr>
            <p:sp>
              <p:nvSpPr>
                <p:cNvPr id="2080" name="Rectangle 32"/>
                <p:cNvSpPr>
                  <a:spLocks noChangeArrowheads="1"/>
                </p:cNvSpPr>
                <p:nvPr/>
              </p:nvSpPr>
              <p:spPr bwMode="auto">
                <a:xfrm>
                  <a:off x="1612" y="0"/>
                  <a:ext cx="2226" cy="40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2079" name="Group 31"/>
                <p:cNvGrpSpPr>
                  <a:grpSpLocks/>
                </p:cNvGrpSpPr>
                <p:nvPr/>
              </p:nvGrpSpPr>
              <p:grpSpPr bwMode="auto">
                <a:xfrm>
                  <a:off x="1612" y="0"/>
                  <a:ext cx="2226" cy="403"/>
                  <a:chOff x="1612" y="0"/>
                  <a:chExt cx="2226" cy="403"/>
                </a:xfrm>
              </p:grpSpPr>
              <p:sp>
                <p:nvSpPr>
                  <p:cNvPr id="2052" name="Rectangle 4"/>
                  <p:cNvSpPr>
                    <a:spLocks noChangeArrowheads="1"/>
                  </p:cNvSpPr>
                  <p:nvPr/>
                </p:nvSpPr>
                <p:spPr bwMode="auto">
                  <a:xfrm>
                    <a:off x="1612" y="0"/>
                    <a:ext cx="2226" cy="40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000" b="1">
                        <a:solidFill>
                          <a:srgbClr val="000000"/>
                        </a:solidFill>
                        <a:latin typeface="Arial Unicode MS" charset="0"/>
                        <a:ea typeface="Tahoma" charset="0"/>
                        <a:cs typeface="Tahoma" charset="0"/>
                      </a:rPr>
                      <a:t>Image Symbol</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078" name="Rectangle 30"/>
                  <p:cNvSpPr>
                    <a:spLocks noChangeArrowheads="1"/>
                  </p:cNvSpPr>
                  <p:nvPr/>
                </p:nvSpPr>
                <p:spPr bwMode="auto">
                  <a:xfrm>
                    <a:off x="1612" y="0"/>
                    <a:ext cx="222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grpSp>
            <p:nvGrpSpPr>
              <p:cNvPr id="2085" name="Group 37"/>
              <p:cNvGrpSpPr>
                <a:grpSpLocks/>
              </p:cNvGrpSpPr>
              <p:nvPr/>
            </p:nvGrpSpPr>
            <p:grpSpPr bwMode="auto">
              <a:xfrm>
                <a:off x="3838" y="0"/>
                <a:ext cx="1920" cy="403"/>
                <a:chOff x="3838" y="0"/>
                <a:chExt cx="1920" cy="403"/>
              </a:xfrm>
            </p:grpSpPr>
            <p:sp>
              <p:nvSpPr>
                <p:cNvPr id="2084" name="Rectangle 36"/>
                <p:cNvSpPr>
                  <a:spLocks noChangeArrowheads="1"/>
                </p:cNvSpPr>
                <p:nvPr/>
              </p:nvSpPr>
              <p:spPr bwMode="auto">
                <a:xfrm>
                  <a:off x="3838" y="0"/>
                  <a:ext cx="1920" cy="40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2083" name="Group 35"/>
                <p:cNvGrpSpPr>
                  <a:grpSpLocks/>
                </p:cNvGrpSpPr>
                <p:nvPr/>
              </p:nvGrpSpPr>
              <p:grpSpPr bwMode="auto">
                <a:xfrm>
                  <a:off x="3838" y="0"/>
                  <a:ext cx="1920" cy="403"/>
                  <a:chOff x="3838" y="0"/>
                  <a:chExt cx="1920" cy="403"/>
                </a:xfrm>
              </p:grpSpPr>
              <p:sp>
                <p:nvSpPr>
                  <p:cNvPr id="2053" name="Rectangle 5"/>
                  <p:cNvSpPr>
                    <a:spLocks noChangeArrowheads="1"/>
                  </p:cNvSpPr>
                  <p:nvPr/>
                </p:nvSpPr>
                <p:spPr bwMode="auto">
                  <a:xfrm>
                    <a:off x="3838" y="0"/>
                    <a:ext cx="1920" cy="40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000" b="1">
                        <a:solidFill>
                          <a:srgbClr val="000000"/>
                        </a:solidFill>
                        <a:latin typeface="Arial Unicode MS" charset="0"/>
                        <a:ea typeface="Tahoma" charset="0"/>
                        <a:cs typeface="Tahoma" charset="0"/>
                      </a:rPr>
                      <a:t>Reign over Israel</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082" name="Rectangle 34"/>
                  <p:cNvSpPr>
                    <a:spLocks noChangeArrowheads="1"/>
                  </p:cNvSpPr>
                  <p:nvPr/>
                </p:nvSpPr>
                <p:spPr bwMode="auto">
                  <a:xfrm>
                    <a:off x="3838" y="0"/>
                    <a:ext cx="192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grpSp>
            <p:nvGrpSpPr>
              <p:cNvPr id="2089" name="Group 41"/>
              <p:cNvGrpSpPr>
                <a:grpSpLocks/>
              </p:cNvGrpSpPr>
              <p:nvPr/>
            </p:nvGrpSpPr>
            <p:grpSpPr bwMode="auto">
              <a:xfrm>
                <a:off x="0" y="403"/>
                <a:ext cx="230" cy="384"/>
                <a:chOff x="0" y="403"/>
                <a:chExt cx="230" cy="384"/>
              </a:xfrm>
            </p:grpSpPr>
            <p:sp>
              <p:nvSpPr>
                <p:cNvPr id="2088" name="Rectangle 40"/>
                <p:cNvSpPr>
                  <a:spLocks noChangeArrowheads="1"/>
                </p:cNvSpPr>
                <p:nvPr/>
              </p:nvSpPr>
              <p:spPr bwMode="auto">
                <a:xfrm>
                  <a:off x="0" y="403"/>
                  <a:ext cx="230" cy="3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2087" name="Group 39"/>
                <p:cNvGrpSpPr>
                  <a:grpSpLocks/>
                </p:cNvGrpSpPr>
                <p:nvPr/>
              </p:nvGrpSpPr>
              <p:grpSpPr bwMode="auto">
                <a:xfrm>
                  <a:off x="0" y="403"/>
                  <a:ext cx="230" cy="384"/>
                  <a:chOff x="0" y="403"/>
                  <a:chExt cx="230" cy="384"/>
                </a:xfrm>
              </p:grpSpPr>
              <p:sp>
                <p:nvSpPr>
                  <p:cNvPr id="2054" name="Rectangle 6"/>
                  <p:cNvSpPr>
                    <a:spLocks noChangeArrowheads="1"/>
                  </p:cNvSpPr>
                  <p:nvPr/>
                </p:nvSpPr>
                <p:spPr bwMode="auto">
                  <a:xfrm>
                    <a:off x="0" y="403"/>
                    <a:ext cx="230" cy="3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000" b="1">
                        <a:solidFill>
                          <a:srgbClr val="000000"/>
                        </a:solidFill>
                        <a:latin typeface="Arial Unicode MS" charset="0"/>
                        <a:ea typeface="Tahoma" charset="0"/>
                        <a:cs typeface="Tahoma" charset="0"/>
                      </a:rPr>
                      <a:t>1</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086" name="Rectangle 38"/>
                  <p:cNvSpPr>
                    <a:spLocks noChangeArrowheads="1"/>
                  </p:cNvSpPr>
                  <p:nvPr/>
                </p:nvSpPr>
                <p:spPr bwMode="auto">
                  <a:xfrm>
                    <a:off x="0" y="403"/>
                    <a:ext cx="230"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grpSp>
            <p:nvGrpSpPr>
              <p:cNvPr id="2091" name="Group 43"/>
              <p:cNvGrpSpPr>
                <a:grpSpLocks/>
              </p:cNvGrpSpPr>
              <p:nvPr/>
            </p:nvGrpSpPr>
            <p:grpSpPr bwMode="auto">
              <a:xfrm>
                <a:off x="230" y="403"/>
                <a:ext cx="1382" cy="384"/>
                <a:chOff x="230" y="403"/>
                <a:chExt cx="1382" cy="384"/>
              </a:xfrm>
            </p:grpSpPr>
            <p:sp>
              <p:nvSpPr>
                <p:cNvPr id="2055" name="Rectangle 7"/>
                <p:cNvSpPr>
                  <a:spLocks noChangeArrowheads="1"/>
                </p:cNvSpPr>
                <p:nvPr/>
              </p:nvSpPr>
              <p:spPr bwMode="auto">
                <a:xfrm>
                  <a:off x="230" y="403"/>
                  <a:ext cx="138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000" b="1">
                      <a:solidFill>
                        <a:srgbClr val="000000"/>
                      </a:solidFill>
                      <a:latin typeface="Arial Unicode MS" charset="0"/>
                      <a:ea typeface="Tahoma" charset="0"/>
                      <a:cs typeface="Tahoma" charset="0"/>
                    </a:rPr>
                    <a:t>Babylon (a)</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090" name="Rectangle 42"/>
                <p:cNvSpPr>
                  <a:spLocks noChangeArrowheads="1"/>
                </p:cNvSpPr>
                <p:nvPr/>
              </p:nvSpPr>
              <p:spPr bwMode="auto">
                <a:xfrm>
                  <a:off x="230" y="403"/>
                  <a:ext cx="1382"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093" name="Group 45"/>
              <p:cNvGrpSpPr>
                <a:grpSpLocks/>
              </p:cNvGrpSpPr>
              <p:nvPr/>
            </p:nvGrpSpPr>
            <p:grpSpPr bwMode="auto">
              <a:xfrm>
                <a:off x="1612" y="403"/>
                <a:ext cx="2226" cy="384"/>
                <a:chOff x="1612" y="403"/>
                <a:chExt cx="2226" cy="384"/>
              </a:xfrm>
            </p:grpSpPr>
            <p:sp>
              <p:nvSpPr>
                <p:cNvPr id="2056" name="Rectangle 8"/>
                <p:cNvSpPr>
                  <a:spLocks noChangeArrowheads="1"/>
                </p:cNvSpPr>
                <p:nvPr/>
              </p:nvSpPr>
              <p:spPr bwMode="auto">
                <a:xfrm>
                  <a:off x="1612" y="403"/>
                  <a:ext cx="2226"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spcBef>
                      <a:spcPct val="0"/>
                    </a:spcBef>
                  </a:pPr>
                  <a:r>
                    <a:rPr lang="en-US" altLang="en-US" sz="1000">
                      <a:solidFill>
                        <a:srgbClr val="000000"/>
                      </a:solidFill>
                      <a:latin typeface="Arial Unicode MS" charset="0"/>
                      <a:ea typeface="Tahoma" charset="0"/>
                      <a:cs typeface="Tahoma" charset="0"/>
                    </a:rPr>
                    <a:t>  Head of </a:t>
                  </a:r>
                  <a:r>
                    <a:rPr lang="en-US" altLang="en-US" sz="1000" b="1">
                      <a:solidFill>
                        <a:srgbClr val="000000"/>
                      </a:solidFill>
                      <a:latin typeface="Arial Unicode MS" charset="0"/>
                      <a:ea typeface="Tahoma" charset="0"/>
                      <a:cs typeface="Tahoma" charset="0"/>
                    </a:rPr>
                    <a:t>GOLD</a:t>
                  </a:r>
                  <a:endParaRPr lang="en-US" altLang="en-US" sz="1200">
                    <a:solidFill>
                      <a:srgbClr val="66FF33"/>
                    </a:solidFill>
                    <a:latin typeface="Arial Unicode MS" charset="0"/>
                    <a:ea typeface="Arial Unicode MS" charset="0"/>
                  </a:endParaRPr>
                </a:p>
                <a:p>
                  <a:pPr eaLnBrk="0" hangingPunct="0">
                    <a:spcBef>
                      <a:spcPct val="0"/>
                    </a:spcBef>
                  </a:pPr>
                  <a:endParaRPr lang="en-US" altLang="en-US" sz="2400">
                    <a:latin typeface="Times New Roman" charset="0"/>
                  </a:endParaRPr>
                </a:p>
              </p:txBody>
            </p:sp>
            <p:sp>
              <p:nvSpPr>
                <p:cNvPr id="2092" name="Rectangle 44"/>
                <p:cNvSpPr>
                  <a:spLocks noChangeArrowheads="1"/>
                </p:cNvSpPr>
                <p:nvPr/>
              </p:nvSpPr>
              <p:spPr bwMode="auto">
                <a:xfrm>
                  <a:off x="1612" y="403"/>
                  <a:ext cx="2226"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095" name="Group 47"/>
              <p:cNvGrpSpPr>
                <a:grpSpLocks/>
              </p:cNvGrpSpPr>
              <p:nvPr/>
            </p:nvGrpSpPr>
            <p:grpSpPr bwMode="auto">
              <a:xfrm>
                <a:off x="3838" y="403"/>
                <a:ext cx="1920" cy="384"/>
                <a:chOff x="3838" y="403"/>
                <a:chExt cx="1920" cy="384"/>
              </a:xfrm>
            </p:grpSpPr>
            <p:sp>
              <p:nvSpPr>
                <p:cNvPr id="2057" name="Rectangle 9"/>
                <p:cNvSpPr>
                  <a:spLocks noChangeArrowheads="1"/>
                </p:cNvSpPr>
                <p:nvPr/>
              </p:nvSpPr>
              <p:spPr bwMode="auto">
                <a:xfrm>
                  <a:off x="3838" y="403"/>
                  <a:ext cx="1920"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000">
                      <a:solidFill>
                        <a:srgbClr val="000000"/>
                      </a:solidFill>
                      <a:latin typeface="Arial Unicode MS" charset="0"/>
                      <a:ea typeface="Tahoma" charset="0"/>
                      <a:cs typeface="Tahoma" charset="0"/>
                    </a:rPr>
                    <a:t>625 B.C. TO 539 B.C.</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094" name="Rectangle 46"/>
                <p:cNvSpPr>
                  <a:spLocks noChangeArrowheads="1"/>
                </p:cNvSpPr>
                <p:nvPr/>
              </p:nvSpPr>
              <p:spPr bwMode="auto">
                <a:xfrm>
                  <a:off x="3838" y="403"/>
                  <a:ext cx="1920"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099" name="Group 51"/>
              <p:cNvGrpSpPr>
                <a:grpSpLocks/>
              </p:cNvGrpSpPr>
              <p:nvPr/>
            </p:nvGrpSpPr>
            <p:grpSpPr bwMode="auto">
              <a:xfrm>
                <a:off x="0" y="787"/>
                <a:ext cx="230" cy="384"/>
                <a:chOff x="0" y="787"/>
                <a:chExt cx="230" cy="384"/>
              </a:xfrm>
            </p:grpSpPr>
            <p:sp>
              <p:nvSpPr>
                <p:cNvPr id="2098" name="Rectangle 50"/>
                <p:cNvSpPr>
                  <a:spLocks noChangeArrowheads="1"/>
                </p:cNvSpPr>
                <p:nvPr/>
              </p:nvSpPr>
              <p:spPr bwMode="auto">
                <a:xfrm>
                  <a:off x="0" y="787"/>
                  <a:ext cx="230" cy="3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2097" name="Group 49"/>
                <p:cNvGrpSpPr>
                  <a:grpSpLocks/>
                </p:cNvGrpSpPr>
                <p:nvPr/>
              </p:nvGrpSpPr>
              <p:grpSpPr bwMode="auto">
                <a:xfrm>
                  <a:off x="0" y="787"/>
                  <a:ext cx="230" cy="384"/>
                  <a:chOff x="0" y="787"/>
                  <a:chExt cx="230" cy="384"/>
                </a:xfrm>
              </p:grpSpPr>
              <p:sp>
                <p:nvSpPr>
                  <p:cNvPr id="2058" name="Rectangle 10"/>
                  <p:cNvSpPr>
                    <a:spLocks noChangeArrowheads="1"/>
                  </p:cNvSpPr>
                  <p:nvPr/>
                </p:nvSpPr>
                <p:spPr bwMode="auto">
                  <a:xfrm>
                    <a:off x="0" y="787"/>
                    <a:ext cx="230" cy="3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000" b="1">
                        <a:solidFill>
                          <a:srgbClr val="000000"/>
                        </a:solidFill>
                        <a:latin typeface="Arial Unicode MS" charset="0"/>
                        <a:ea typeface="Tahoma" charset="0"/>
                        <a:cs typeface="Tahoma" charset="0"/>
                      </a:rPr>
                      <a:t>2</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096" name="Rectangle 48"/>
                  <p:cNvSpPr>
                    <a:spLocks noChangeArrowheads="1"/>
                  </p:cNvSpPr>
                  <p:nvPr/>
                </p:nvSpPr>
                <p:spPr bwMode="auto">
                  <a:xfrm>
                    <a:off x="0" y="787"/>
                    <a:ext cx="230"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grpSp>
            <p:nvGrpSpPr>
              <p:cNvPr id="2101" name="Group 53"/>
              <p:cNvGrpSpPr>
                <a:grpSpLocks/>
              </p:cNvGrpSpPr>
              <p:nvPr/>
            </p:nvGrpSpPr>
            <p:grpSpPr bwMode="auto">
              <a:xfrm>
                <a:off x="230" y="787"/>
                <a:ext cx="1382" cy="384"/>
                <a:chOff x="230" y="787"/>
                <a:chExt cx="1382" cy="384"/>
              </a:xfrm>
            </p:grpSpPr>
            <p:sp>
              <p:nvSpPr>
                <p:cNvPr id="2059" name="Rectangle 11"/>
                <p:cNvSpPr>
                  <a:spLocks noChangeArrowheads="1"/>
                </p:cNvSpPr>
                <p:nvPr/>
              </p:nvSpPr>
              <p:spPr bwMode="auto">
                <a:xfrm>
                  <a:off x="230" y="787"/>
                  <a:ext cx="138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000" b="1">
                      <a:solidFill>
                        <a:srgbClr val="000000"/>
                      </a:solidFill>
                      <a:latin typeface="Arial Unicode MS" charset="0"/>
                      <a:ea typeface="Tahoma" charset="0"/>
                      <a:cs typeface="Tahoma" charset="0"/>
                    </a:rPr>
                    <a:t>Medo-Persia (b)</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100" name="Rectangle 52"/>
                <p:cNvSpPr>
                  <a:spLocks noChangeArrowheads="1"/>
                </p:cNvSpPr>
                <p:nvPr/>
              </p:nvSpPr>
              <p:spPr bwMode="auto">
                <a:xfrm>
                  <a:off x="230" y="787"/>
                  <a:ext cx="1382"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103" name="Group 55"/>
              <p:cNvGrpSpPr>
                <a:grpSpLocks/>
              </p:cNvGrpSpPr>
              <p:nvPr/>
            </p:nvGrpSpPr>
            <p:grpSpPr bwMode="auto">
              <a:xfrm>
                <a:off x="1612" y="787"/>
                <a:ext cx="2226" cy="384"/>
                <a:chOff x="1612" y="787"/>
                <a:chExt cx="2226" cy="384"/>
              </a:xfrm>
            </p:grpSpPr>
            <p:sp>
              <p:nvSpPr>
                <p:cNvPr id="2060" name="Rectangle 12"/>
                <p:cNvSpPr>
                  <a:spLocks noChangeArrowheads="1"/>
                </p:cNvSpPr>
                <p:nvPr/>
              </p:nvSpPr>
              <p:spPr bwMode="auto">
                <a:xfrm>
                  <a:off x="1612" y="787"/>
                  <a:ext cx="2226"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spcBef>
                      <a:spcPct val="0"/>
                    </a:spcBef>
                  </a:pPr>
                  <a:r>
                    <a:rPr lang="en-US" altLang="en-US" sz="1000">
                      <a:solidFill>
                        <a:srgbClr val="000000"/>
                      </a:solidFill>
                      <a:latin typeface="Arial Unicode MS" charset="0"/>
                      <a:ea typeface="Tahoma" charset="0"/>
                      <a:cs typeface="Tahoma" charset="0"/>
                    </a:rPr>
                    <a:t>  Chest and Arms of </a:t>
                  </a:r>
                  <a:r>
                    <a:rPr lang="en-US" altLang="en-US" sz="1000" b="1">
                      <a:solidFill>
                        <a:srgbClr val="000000"/>
                      </a:solidFill>
                      <a:latin typeface="Arial Unicode MS" charset="0"/>
                      <a:ea typeface="Tahoma" charset="0"/>
                      <a:cs typeface="Tahoma" charset="0"/>
                    </a:rPr>
                    <a:t>SILVER</a:t>
                  </a:r>
                  <a:endParaRPr lang="en-US" altLang="en-US" sz="1200">
                    <a:solidFill>
                      <a:srgbClr val="66FF33"/>
                    </a:solidFill>
                    <a:latin typeface="Arial Unicode MS" charset="0"/>
                    <a:ea typeface="Arial Unicode MS" charset="0"/>
                  </a:endParaRPr>
                </a:p>
                <a:p>
                  <a:pPr eaLnBrk="0" hangingPunct="0">
                    <a:spcBef>
                      <a:spcPct val="0"/>
                    </a:spcBef>
                  </a:pPr>
                  <a:endParaRPr lang="en-US" altLang="en-US" sz="2400">
                    <a:latin typeface="Times New Roman" charset="0"/>
                  </a:endParaRPr>
                </a:p>
              </p:txBody>
            </p:sp>
            <p:sp>
              <p:nvSpPr>
                <p:cNvPr id="2102" name="Rectangle 54"/>
                <p:cNvSpPr>
                  <a:spLocks noChangeArrowheads="1"/>
                </p:cNvSpPr>
                <p:nvPr/>
              </p:nvSpPr>
              <p:spPr bwMode="auto">
                <a:xfrm>
                  <a:off x="1612" y="787"/>
                  <a:ext cx="2226"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105" name="Group 57"/>
              <p:cNvGrpSpPr>
                <a:grpSpLocks/>
              </p:cNvGrpSpPr>
              <p:nvPr/>
            </p:nvGrpSpPr>
            <p:grpSpPr bwMode="auto">
              <a:xfrm>
                <a:off x="3838" y="787"/>
                <a:ext cx="1920" cy="384"/>
                <a:chOff x="3838" y="787"/>
                <a:chExt cx="1920" cy="384"/>
              </a:xfrm>
            </p:grpSpPr>
            <p:sp>
              <p:nvSpPr>
                <p:cNvPr id="2061" name="Rectangle 13"/>
                <p:cNvSpPr>
                  <a:spLocks noChangeArrowheads="1"/>
                </p:cNvSpPr>
                <p:nvPr/>
              </p:nvSpPr>
              <p:spPr bwMode="auto">
                <a:xfrm>
                  <a:off x="3838" y="787"/>
                  <a:ext cx="1920"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000">
                      <a:solidFill>
                        <a:srgbClr val="000000"/>
                      </a:solidFill>
                      <a:latin typeface="Arial Unicode MS" charset="0"/>
                      <a:ea typeface="Tahoma" charset="0"/>
                      <a:cs typeface="Tahoma" charset="0"/>
                    </a:rPr>
                    <a:t>539 B.C. TO 331 B.C.</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104" name="Rectangle 56"/>
                <p:cNvSpPr>
                  <a:spLocks noChangeArrowheads="1"/>
                </p:cNvSpPr>
                <p:nvPr/>
              </p:nvSpPr>
              <p:spPr bwMode="auto">
                <a:xfrm>
                  <a:off x="3838" y="787"/>
                  <a:ext cx="1920"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109" name="Group 61"/>
              <p:cNvGrpSpPr>
                <a:grpSpLocks/>
              </p:cNvGrpSpPr>
              <p:nvPr/>
            </p:nvGrpSpPr>
            <p:grpSpPr bwMode="auto">
              <a:xfrm>
                <a:off x="0" y="1171"/>
                <a:ext cx="230" cy="384"/>
                <a:chOff x="0" y="1171"/>
                <a:chExt cx="230" cy="384"/>
              </a:xfrm>
            </p:grpSpPr>
            <p:sp>
              <p:nvSpPr>
                <p:cNvPr id="2108" name="Rectangle 60"/>
                <p:cNvSpPr>
                  <a:spLocks noChangeArrowheads="1"/>
                </p:cNvSpPr>
                <p:nvPr/>
              </p:nvSpPr>
              <p:spPr bwMode="auto">
                <a:xfrm>
                  <a:off x="0" y="1171"/>
                  <a:ext cx="230" cy="3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2107" name="Group 59"/>
                <p:cNvGrpSpPr>
                  <a:grpSpLocks/>
                </p:cNvGrpSpPr>
                <p:nvPr/>
              </p:nvGrpSpPr>
              <p:grpSpPr bwMode="auto">
                <a:xfrm>
                  <a:off x="0" y="1171"/>
                  <a:ext cx="230" cy="384"/>
                  <a:chOff x="0" y="1171"/>
                  <a:chExt cx="230" cy="384"/>
                </a:xfrm>
              </p:grpSpPr>
              <p:sp>
                <p:nvSpPr>
                  <p:cNvPr id="2062" name="Rectangle 14"/>
                  <p:cNvSpPr>
                    <a:spLocks noChangeArrowheads="1"/>
                  </p:cNvSpPr>
                  <p:nvPr/>
                </p:nvSpPr>
                <p:spPr bwMode="auto">
                  <a:xfrm>
                    <a:off x="0" y="1171"/>
                    <a:ext cx="230" cy="3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000" b="1">
                        <a:solidFill>
                          <a:srgbClr val="000000"/>
                        </a:solidFill>
                        <a:latin typeface="Arial Unicode MS" charset="0"/>
                        <a:ea typeface="Tahoma" charset="0"/>
                        <a:cs typeface="Tahoma" charset="0"/>
                      </a:rPr>
                      <a:t>3</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106" name="Rectangle 58"/>
                  <p:cNvSpPr>
                    <a:spLocks noChangeArrowheads="1"/>
                  </p:cNvSpPr>
                  <p:nvPr/>
                </p:nvSpPr>
                <p:spPr bwMode="auto">
                  <a:xfrm>
                    <a:off x="0" y="1171"/>
                    <a:ext cx="230"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grpSp>
            <p:nvGrpSpPr>
              <p:cNvPr id="2111" name="Group 63"/>
              <p:cNvGrpSpPr>
                <a:grpSpLocks/>
              </p:cNvGrpSpPr>
              <p:nvPr/>
            </p:nvGrpSpPr>
            <p:grpSpPr bwMode="auto">
              <a:xfrm>
                <a:off x="230" y="1171"/>
                <a:ext cx="1382" cy="384"/>
                <a:chOff x="230" y="1171"/>
                <a:chExt cx="1382" cy="384"/>
              </a:xfrm>
            </p:grpSpPr>
            <p:sp>
              <p:nvSpPr>
                <p:cNvPr id="2063" name="Rectangle 15"/>
                <p:cNvSpPr>
                  <a:spLocks noChangeArrowheads="1"/>
                </p:cNvSpPr>
                <p:nvPr/>
              </p:nvSpPr>
              <p:spPr bwMode="auto">
                <a:xfrm>
                  <a:off x="230" y="1171"/>
                  <a:ext cx="138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000" b="1">
                      <a:solidFill>
                        <a:srgbClr val="000000"/>
                      </a:solidFill>
                      <a:latin typeface="Arial Unicode MS" charset="0"/>
                      <a:ea typeface="Tahoma" charset="0"/>
                      <a:cs typeface="Tahoma" charset="0"/>
                    </a:rPr>
                    <a:t>Greece</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110" name="Rectangle 62"/>
                <p:cNvSpPr>
                  <a:spLocks noChangeArrowheads="1"/>
                </p:cNvSpPr>
                <p:nvPr/>
              </p:nvSpPr>
              <p:spPr bwMode="auto">
                <a:xfrm>
                  <a:off x="230" y="1171"/>
                  <a:ext cx="1382"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113" name="Group 65"/>
              <p:cNvGrpSpPr>
                <a:grpSpLocks/>
              </p:cNvGrpSpPr>
              <p:nvPr/>
            </p:nvGrpSpPr>
            <p:grpSpPr bwMode="auto">
              <a:xfrm>
                <a:off x="1612" y="1171"/>
                <a:ext cx="2226" cy="384"/>
                <a:chOff x="1612" y="1171"/>
                <a:chExt cx="2226" cy="384"/>
              </a:xfrm>
            </p:grpSpPr>
            <p:sp>
              <p:nvSpPr>
                <p:cNvPr id="2064" name="Rectangle 16"/>
                <p:cNvSpPr>
                  <a:spLocks noChangeArrowheads="1"/>
                </p:cNvSpPr>
                <p:nvPr/>
              </p:nvSpPr>
              <p:spPr bwMode="auto">
                <a:xfrm>
                  <a:off x="1612" y="1171"/>
                  <a:ext cx="2226"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spcBef>
                      <a:spcPct val="0"/>
                    </a:spcBef>
                  </a:pPr>
                  <a:r>
                    <a:rPr lang="en-US" altLang="en-US" sz="1000">
                      <a:solidFill>
                        <a:srgbClr val="000000"/>
                      </a:solidFill>
                      <a:latin typeface="Arial Unicode MS" charset="0"/>
                      <a:ea typeface="Tahoma" charset="0"/>
                      <a:cs typeface="Tahoma" charset="0"/>
                    </a:rPr>
                    <a:t>  Waist and Thighs of </a:t>
                  </a:r>
                  <a:r>
                    <a:rPr lang="en-US" altLang="en-US" sz="1000" b="1">
                      <a:solidFill>
                        <a:srgbClr val="000000"/>
                      </a:solidFill>
                      <a:latin typeface="Arial Unicode MS" charset="0"/>
                      <a:ea typeface="Tahoma" charset="0"/>
                      <a:cs typeface="Tahoma" charset="0"/>
                    </a:rPr>
                    <a:t>BRONZE</a:t>
                  </a:r>
                  <a:endParaRPr lang="en-US" altLang="en-US" sz="1200">
                    <a:solidFill>
                      <a:srgbClr val="66FF33"/>
                    </a:solidFill>
                    <a:latin typeface="Arial Unicode MS" charset="0"/>
                    <a:ea typeface="Arial Unicode MS" charset="0"/>
                  </a:endParaRPr>
                </a:p>
                <a:p>
                  <a:pPr eaLnBrk="0" hangingPunct="0">
                    <a:spcBef>
                      <a:spcPct val="0"/>
                    </a:spcBef>
                  </a:pPr>
                  <a:endParaRPr lang="en-US" altLang="en-US" sz="2400">
                    <a:latin typeface="Times New Roman" charset="0"/>
                  </a:endParaRPr>
                </a:p>
              </p:txBody>
            </p:sp>
            <p:sp>
              <p:nvSpPr>
                <p:cNvPr id="2112" name="Rectangle 64"/>
                <p:cNvSpPr>
                  <a:spLocks noChangeArrowheads="1"/>
                </p:cNvSpPr>
                <p:nvPr/>
              </p:nvSpPr>
              <p:spPr bwMode="auto">
                <a:xfrm>
                  <a:off x="1612" y="1171"/>
                  <a:ext cx="2226"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115" name="Group 67"/>
              <p:cNvGrpSpPr>
                <a:grpSpLocks/>
              </p:cNvGrpSpPr>
              <p:nvPr/>
            </p:nvGrpSpPr>
            <p:grpSpPr bwMode="auto">
              <a:xfrm>
                <a:off x="3838" y="1171"/>
                <a:ext cx="1920" cy="384"/>
                <a:chOff x="3838" y="1171"/>
                <a:chExt cx="1920" cy="384"/>
              </a:xfrm>
            </p:grpSpPr>
            <p:sp>
              <p:nvSpPr>
                <p:cNvPr id="2065" name="Rectangle 17"/>
                <p:cNvSpPr>
                  <a:spLocks noChangeArrowheads="1"/>
                </p:cNvSpPr>
                <p:nvPr/>
              </p:nvSpPr>
              <p:spPr bwMode="auto">
                <a:xfrm>
                  <a:off x="3838" y="1171"/>
                  <a:ext cx="1920"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000">
                      <a:solidFill>
                        <a:srgbClr val="000000"/>
                      </a:solidFill>
                      <a:latin typeface="Arial Unicode MS" charset="0"/>
                      <a:ea typeface="Tahoma" charset="0"/>
                      <a:cs typeface="Tahoma" charset="0"/>
                    </a:rPr>
                    <a:t>331 B.C. TO 164 B.C. (c)</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114" name="Rectangle 66"/>
                <p:cNvSpPr>
                  <a:spLocks noChangeArrowheads="1"/>
                </p:cNvSpPr>
                <p:nvPr/>
              </p:nvSpPr>
              <p:spPr bwMode="auto">
                <a:xfrm>
                  <a:off x="3838" y="1171"/>
                  <a:ext cx="1920"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119" name="Group 71"/>
              <p:cNvGrpSpPr>
                <a:grpSpLocks/>
              </p:cNvGrpSpPr>
              <p:nvPr/>
            </p:nvGrpSpPr>
            <p:grpSpPr bwMode="auto">
              <a:xfrm>
                <a:off x="0" y="1555"/>
                <a:ext cx="230" cy="384"/>
                <a:chOff x="0" y="1555"/>
                <a:chExt cx="230" cy="384"/>
              </a:xfrm>
            </p:grpSpPr>
            <p:sp>
              <p:nvSpPr>
                <p:cNvPr id="2118" name="Rectangle 70"/>
                <p:cNvSpPr>
                  <a:spLocks noChangeArrowheads="1"/>
                </p:cNvSpPr>
                <p:nvPr/>
              </p:nvSpPr>
              <p:spPr bwMode="auto">
                <a:xfrm>
                  <a:off x="0" y="1555"/>
                  <a:ext cx="230" cy="3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2117" name="Group 69"/>
                <p:cNvGrpSpPr>
                  <a:grpSpLocks/>
                </p:cNvGrpSpPr>
                <p:nvPr/>
              </p:nvGrpSpPr>
              <p:grpSpPr bwMode="auto">
                <a:xfrm>
                  <a:off x="0" y="1555"/>
                  <a:ext cx="230" cy="384"/>
                  <a:chOff x="0" y="1555"/>
                  <a:chExt cx="230" cy="384"/>
                </a:xfrm>
              </p:grpSpPr>
              <p:sp>
                <p:nvSpPr>
                  <p:cNvPr id="2066" name="Rectangle 18"/>
                  <p:cNvSpPr>
                    <a:spLocks noChangeArrowheads="1"/>
                  </p:cNvSpPr>
                  <p:nvPr/>
                </p:nvSpPr>
                <p:spPr bwMode="auto">
                  <a:xfrm>
                    <a:off x="0" y="1555"/>
                    <a:ext cx="230" cy="3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000" b="1">
                        <a:solidFill>
                          <a:srgbClr val="000000"/>
                        </a:solidFill>
                        <a:latin typeface="Arial Unicode MS" charset="0"/>
                        <a:ea typeface="Tahoma" charset="0"/>
                        <a:cs typeface="Tahoma" charset="0"/>
                      </a:rPr>
                      <a:t>4</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116" name="Rectangle 68"/>
                  <p:cNvSpPr>
                    <a:spLocks noChangeArrowheads="1"/>
                  </p:cNvSpPr>
                  <p:nvPr/>
                </p:nvSpPr>
                <p:spPr bwMode="auto">
                  <a:xfrm>
                    <a:off x="0" y="1555"/>
                    <a:ext cx="230"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grpSp>
            <p:nvGrpSpPr>
              <p:cNvPr id="2121" name="Group 73"/>
              <p:cNvGrpSpPr>
                <a:grpSpLocks/>
              </p:cNvGrpSpPr>
              <p:nvPr/>
            </p:nvGrpSpPr>
            <p:grpSpPr bwMode="auto">
              <a:xfrm>
                <a:off x="230" y="1555"/>
                <a:ext cx="1382" cy="384"/>
                <a:chOff x="230" y="1555"/>
                <a:chExt cx="1382" cy="384"/>
              </a:xfrm>
            </p:grpSpPr>
            <p:sp>
              <p:nvSpPr>
                <p:cNvPr id="2067" name="Rectangle 19"/>
                <p:cNvSpPr>
                  <a:spLocks noChangeArrowheads="1"/>
                </p:cNvSpPr>
                <p:nvPr/>
              </p:nvSpPr>
              <p:spPr bwMode="auto">
                <a:xfrm>
                  <a:off x="230" y="1555"/>
                  <a:ext cx="138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000" b="1">
                      <a:solidFill>
                        <a:srgbClr val="000000"/>
                      </a:solidFill>
                      <a:latin typeface="Arial Unicode MS" charset="0"/>
                      <a:ea typeface="Tahoma" charset="0"/>
                      <a:cs typeface="Tahoma" charset="0"/>
                    </a:rPr>
                    <a:t>Rome</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120" name="Rectangle 72"/>
                <p:cNvSpPr>
                  <a:spLocks noChangeArrowheads="1"/>
                </p:cNvSpPr>
                <p:nvPr/>
              </p:nvSpPr>
              <p:spPr bwMode="auto">
                <a:xfrm>
                  <a:off x="230" y="1555"/>
                  <a:ext cx="1382"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123" name="Group 75"/>
              <p:cNvGrpSpPr>
                <a:grpSpLocks/>
              </p:cNvGrpSpPr>
              <p:nvPr/>
            </p:nvGrpSpPr>
            <p:grpSpPr bwMode="auto">
              <a:xfrm>
                <a:off x="1612" y="1555"/>
                <a:ext cx="2226" cy="384"/>
                <a:chOff x="1612" y="1555"/>
                <a:chExt cx="2226" cy="384"/>
              </a:xfrm>
            </p:grpSpPr>
            <p:sp>
              <p:nvSpPr>
                <p:cNvPr id="2068" name="Rectangle 20"/>
                <p:cNvSpPr>
                  <a:spLocks noChangeArrowheads="1"/>
                </p:cNvSpPr>
                <p:nvPr/>
              </p:nvSpPr>
              <p:spPr bwMode="auto">
                <a:xfrm>
                  <a:off x="1612" y="1555"/>
                  <a:ext cx="2226"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spcBef>
                      <a:spcPct val="0"/>
                    </a:spcBef>
                  </a:pPr>
                  <a:r>
                    <a:rPr lang="en-US" altLang="en-US" sz="1000">
                      <a:solidFill>
                        <a:srgbClr val="000000"/>
                      </a:solidFill>
                      <a:latin typeface="Arial Unicode MS" charset="0"/>
                      <a:ea typeface="Tahoma" charset="0"/>
                      <a:cs typeface="Tahoma" charset="0"/>
                    </a:rPr>
                    <a:t>  Legs of </a:t>
                  </a:r>
                  <a:r>
                    <a:rPr lang="en-US" altLang="en-US" sz="1000" b="1">
                      <a:solidFill>
                        <a:srgbClr val="000000"/>
                      </a:solidFill>
                      <a:latin typeface="Arial Unicode MS" charset="0"/>
                      <a:ea typeface="Tahoma" charset="0"/>
                      <a:cs typeface="Tahoma" charset="0"/>
                    </a:rPr>
                    <a:t>IRON</a:t>
                  </a:r>
                  <a:endParaRPr lang="en-US" altLang="en-US" sz="1200">
                    <a:solidFill>
                      <a:srgbClr val="66FF33"/>
                    </a:solidFill>
                    <a:latin typeface="Arial Unicode MS" charset="0"/>
                    <a:ea typeface="Arial Unicode MS" charset="0"/>
                  </a:endParaRPr>
                </a:p>
                <a:p>
                  <a:pPr eaLnBrk="0" hangingPunct="0">
                    <a:spcBef>
                      <a:spcPct val="0"/>
                    </a:spcBef>
                  </a:pPr>
                  <a:endParaRPr lang="en-US" altLang="en-US" sz="2400">
                    <a:latin typeface="Times New Roman" charset="0"/>
                  </a:endParaRPr>
                </a:p>
              </p:txBody>
            </p:sp>
            <p:sp>
              <p:nvSpPr>
                <p:cNvPr id="2122" name="Rectangle 74"/>
                <p:cNvSpPr>
                  <a:spLocks noChangeArrowheads="1"/>
                </p:cNvSpPr>
                <p:nvPr/>
              </p:nvSpPr>
              <p:spPr bwMode="auto">
                <a:xfrm>
                  <a:off x="1612" y="1555"/>
                  <a:ext cx="2226"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125" name="Group 77"/>
              <p:cNvGrpSpPr>
                <a:grpSpLocks/>
              </p:cNvGrpSpPr>
              <p:nvPr/>
            </p:nvGrpSpPr>
            <p:grpSpPr bwMode="auto">
              <a:xfrm>
                <a:off x="3838" y="1555"/>
                <a:ext cx="1920" cy="384"/>
                <a:chOff x="3838" y="1555"/>
                <a:chExt cx="1920" cy="384"/>
              </a:xfrm>
            </p:grpSpPr>
            <p:sp>
              <p:nvSpPr>
                <p:cNvPr id="2069" name="Rectangle 21"/>
                <p:cNvSpPr>
                  <a:spLocks noChangeArrowheads="1"/>
                </p:cNvSpPr>
                <p:nvPr/>
              </p:nvSpPr>
              <p:spPr bwMode="auto">
                <a:xfrm>
                  <a:off x="3838" y="1555"/>
                  <a:ext cx="1920"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altLang="en-US" sz="1000">
                      <a:solidFill>
                        <a:srgbClr val="000000"/>
                      </a:solidFill>
                      <a:latin typeface="Arial Unicode MS" charset="0"/>
                      <a:ea typeface="Tahoma" charset="0"/>
                      <a:cs typeface="Tahoma" charset="0"/>
                    </a:rPr>
                    <a:t>164 B.C. - 70 A.D.</a:t>
                  </a:r>
                  <a:endParaRPr lang="en-US" altLang="en-US" sz="1200">
                    <a:solidFill>
                      <a:srgbClr val="66FF33"/>
                    </a:solidFill>
                    <a:latin typeface="Arial Unicode MS" charset="0"/>
                    <a:ea typeface="Arial Unicode MS" charset="0"/>
                  </a:endParaRPr>
                </a:p>
                <a:p>
                  <a:pPr algn="ctr" eaLnBrk="0" hangingPunct="0">
                    <a:spcBef>
                      <a:spcPct val="0"/>
                    </a:spcBef>
                  </a:pPr>
                  <a:endParaRPr lang="en-US" altLang="en-US" sz="2400">
                    <a:latin typeface="Times New Roman" charset="0"/>
                  </a:endParaRPr>
                </a:p>
              </p:txBody>
            </p:sp>
            <p:sp>
              <p:nvSpPr>
                <p:cNvPr id="2124" name="Rectangle 76"/>
                <p:cNvSpPr>
                  <a:spLocks noChangeArrowheads="1"/>
                </p:cNvSpPr>
                <p:nvPr/>
              </p:nvSpPr>
              <p:spPr bwMode="auto">
                <a:xfrm>
                  <a:off x="3838" y="1555"/>
                  <a:ext cx="1920"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sp>
          <p:nvSpPr>
            <p:cNvPr id="2127" name="Rectangle 79"/>
            <p:cNvSpPr>
              <a:spLocks noChangeArrowheads="1"/>
            </p:cNvSpPr>
            <p:nvPr/>
          </p:nvSpPr>
          <p:spPr bwMode="auto">
            <a:xfrm>
              <a:off x="-3" y="-3"/>
              <a:ext cx="5764" cy="1945"/>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aphicFrame>
        <p:nvGraphicFramePr>
          <p:cNvPr id="2129" name="Object 81"/>
          <p:cNvGraphicFramePr>
            <a:graphicFrameLocks noChangeAspect="1"/>
          </p:cNvGraphicFramePr>
          <p:nvPr/>
        </p:nvGraphicFramePr>
        <p:xfrm>
          <a:off x="533400" y="762000"/>
          <a:ext cx="2657475" cy="4781550"/>
        </p:xfrm>
        <a:graphic>
          <a:graphicData uri="http://schemas.openxmlformats.org/presentationml/2006/ole">
            <mc:AlternateContent xmlns:mc="http://schemas.openxmlformats.org/markup-compatibility/2006">
              <mc:Choice xmlns:v="urn:schemas-microsoft-com:vml" Requires="v">
                <p:oleObj spid="_x0000_s1031" name="Photo Editor Photo" r:id="rId3" imgW="2657846" imgH="4780952" progId="MSPhotoEd.3">
                  <p:embed/>
                </p:oleObj>
              </mc:Choice>
              <mc:Fallback>
                <p:oleObj name="Photo Editor Photo" r:id="rId3" imgW="2657846" imgH="4780952"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762000"/>
                        <a:ext cx="2657475"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130" name="WordArt 82"/>
          <p:cNvSpPr>
            <a:spLocks noChangeArrowheads="1" noChangeShapeType="1" noTextEdit="1"/>
          </p:cNvSpPr>
          <p:nvPr/>
        </p:nvSpPr>
        <p:spPr bwMode="auto">
          <a:xfrm>
            <a:off x="3505200" y="1066800"/>
            <a:ext cx="5029200" cy="6350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charset="0"/>
                <a:ea typeface="Impact" charset="0"/>
                <a:cs typeface="Impact" charset="0"/>
              </a:rPr>
              <a:t>Nebuchadnezzar's Dream</a:t>
            </a:r>
          </a:p>
        </p:txBody>
      </p:sp>
      <p:sp>
        <p:nvSpPr>
          <p:cNvPr id="2131" name="WordArt 83"/>
          <p:cNvSpPr>
            <a:spLocks noChangeArrowheads="1" noChangeShapeType="1" noTextEdit="1"/>
          </p:cNvSpPr>
          <p:nvPr/>
        </p:nvSpPr>
        <p:spPr bwMode="auto">
          <a:xfrm>
            <a:off x="685800" y="5715000"/>
            <a:ext cx="7953375" cy="6350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charset="0"/>
                <a:ea typeface="Impact" charset="0"/>
                <a:cs typeface="Impact" charset="0"/>
              </a:rPr>
              <a:t>Daniel 2:44 - "In The Days Of These Kings . . .</a:t>
            </a:r>
          </a:p>
        </p:txBody>
      </p:sp>
      <p:sp>
        <p:nvSpPr>
          <p:cNvPr id="84" name="TextBox 83"/>
          <p:cNvSpPr txBox="1"/>
          <p:nvPr/>
        </p:nvSpPr>
        <p:spPr>
          <a:xfrm>
            <a:off x="4073976" y="6553200"/>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Tree>
    <p:extLst>
      <p:ext uri="{BB962C8B-B14F-4D97-AF65-F5344CB8AC3E}">
        <p14:creationId xmlns:p14="http://schemas.microsoft.com/office/powerpoint/2010/main" val="7304542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454073" y="164894"/>
            <a:ext cx="6689927"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altLang="en-US" sz="2800" baseline="30000" dirty="0"/>
              <a:t>44</a:t>
            </a:r>
            <a:r>
              <a:rPr lang="en-US" altLang="en-US" sz="2800" dirty="0"/>
              <a:t>“And in the days of these kings the God of heaven will set up a </a:t>
            </a:r>
            <a:r>
              <a:rPr lang="en-US" altLang="en-US" sz="2800" u="sng" dirty="0"/>
              <a:t>kingdom</a:t>
            </a:r>
            <a:r>
              <a:rPr lang="en-US" altLang="en-US" sz="2800" dirty="0"/>
              <a:t> which shall never be destroyed; and the </a:t>
            </a:r>
            <a:r>
              <a:rPr lang="en-US" altLang="en-US" sz="2800" u="sng" dirty="0"/>
              <a:t>kingdom</a:t>
            </a:r>
            <a:r>
              <a:rPr lang="en-US" altLang="en-US" sz="2800" dirty="0"/>
              <a:t> shall not be left to other people; it shall break in pieces and consume all these </a:t>
            </a:r>
            <a:r>
              <a:rPr lang="en-US" altLang="en-US" sz="2800" u="sng" dirty="0"/>
              <a:t>kingdoms</a:t>
            </a:r>
            <a:r>
              <a:rPr lang="en-US" altLang="en-US" sz="2800" dirty="0"/>
              <a:t>, and it shall stand forever. </a:t>
            </a:r>
            <a:r>
              <a:rPr lang="en-US" altLang="en-US" sz="2800" baseline="30000" dirty="0"/>
              <a:t>45</a:t>
            </a:r>
            <a:r>
              <a:rPr lang="en-US" altLang="en-US" sz="2800" dirty="0"/>
              <a:t>“Inasmuch as you saw that the stone was cut out of the mountain without hands, and that it broke in pieces the iron, the bronze, the clay, the silver, and the gold—the great God has made known to the king what will come to pass after this. The dream is certain, and its interpretation is sure.” </a:t>
            </a:r>
            <a:r>
              <a:rPr lang="en-US" altLang="en-US" sz="2800" dirty="0" smtClean="0"/>
              <a:t/>
            </a:r>
            <a:br>
              <a:rPr lang="en-US" altLang="en-US" sz="2800" dirty="0" smtClean="0"/>
            </a:br>
            <a:r>
              <a:rPr lang="en-US" altLang="en-US" sz="2800" dirty="0" smtClean="0"/>
              <a:t>		- </a:t>
            </a:r>
            <a:r>
              <a:rPr lang="en-US" altLang="en-US" sz="2800" dirty="0"/>
              <a:t>Daniel 2:44,45 NKJV</a:t>
            </a:r>
          </a:p>
        </p:txBody>
      </p:sp>
      <p:sp>
        <p:nvSpPr>
          <p:cNvPr id="3" name="TextBox 2"/>
          <p:cNvSpPr txBox="1"/>
          <p:nvPr/>
        </p:nvSpPr>
        <p:spPr>
          <a:xfrm>
            <a:off x="4073976" y="6553200"/>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graphicFrame>
        <p:nvGraphicFramePr>
          <p:cNvPr id="4" name="Object 81"/>
          <p:cNvGraphicFramePr>
            <a:graphicFrameLocks noChangeAspect="1"/>
          </p:cNvGraphicFramePr>
          <p:nvPr>
            <p:extLst>
              <p:ext uri="{D42A27DB-BD31-4B8C-83A1-F6EECF244321}">
                <p14:modId xmlns:p14="http://schemas.microsoft.com/office/powerpoint/2010/main" val="1528107632"/>
              </p:ext>
            </p:extLst>
          </p:nvPr>
        </p:nvGraphicFramePr>
        <p:xfrm>
          <a:off x="304800" y="1509139"/>
          <a:ext cx="2149273" cy="3867150"/>
        </p:xfrm>
        <a:graphic>
          <a:graphicData uri="http://schemas.openxmlformats.org/presentationml/2006/ole">
            <mc:AlternateContent xmlns:mc="http://schemas.openxmlformats.org/markup-compatibility/2006">
              <mc:Choice xmlns:v="urn:schemas-microsoft-com:vml" Requires="v">
                <p:oleObj spid="_x0000_s14343" name="Photo Editor Photo" r:id="rId3" imgW="2657846" imgH="4780952" progId="MSPhotoEd.3">
                  <p:embed/>
                </p:oleObj>
              </mc:Choice>
              <mc:Fallback>
                <p:oleObj name="Photo Editor Photo" r:id="rId3" imgW="2657846" imgH="4780952"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509139"/>
                        <a:ext cx="2149273" cy="3867150"/>
                      </a:xfrm>
                      <a:prstGeom prst="rect">
                        <a:avLst/>
                      </a:prstGeom>
                      <a:noFill/>
                      <a:ln>
                        <a:noFill/>
                      </a:ln>
                      <a:effectLst/>
                    </p:spPr>
                  </p:pic>
                </p:oleObj>
              </mc:Fallback>
            </mc:AlternateContent>
          </a:graphicData>
        </a:graphic>
      </p:graphicFrame>
      <p:sp>
        <p:nvSpPr>
          <p:cNvPr id="2" name="Oval 1"/>
          <p:cNvSpPr/>
          <p:nvPr/>
        </p:nvSpPr>
        <p:spPr>
          <a:xfrm>
            <a:off x="3276600" y="990600"/>
            <a:ext cx="1143000" cy="6858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6934200" y="2235097"/>
            <a:ext cx="1143000" cy="6858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457450" y="2677745"/>
            <a:ext cx="1352550" cy="67505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41513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heckerboard(across)">
                                      <p:cBhvr>
                                        <p:cTn id="7" dur="500"/>
                                        <p:tgtEl>
                                          <p:spTgt spid="15362"/>
                                        </p:tgtEl>
                                      </p:cBhvr>
                                    </p:animEffect>
                                  </p:childTnLst>
                                </p:cTn>
                              </p:par>
                            </p:childTnLst>
                          </p:cTn>
                        </p:par>
                        <p:par>
                          <p:cTn id="8" fill="hold">
                            <p:stCondLst>
                              <p:cond delay="500"/>
                            </p:stCondLst>
                            <p:childTnLst>
                              <p:par>
                                <p:cTn id="9" presetID="26" presetClass="entr" presetSubtype="0" fill="hold" grpId="0" nodeType="afterEffect">
                                  <p:stCondLst>
                                    <p:cond delay="400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par>
                          <p:cTn id="25" fill="hold">
                            <p:stCondLst>
                              <p:cond delay="6500"/>
                            </p:stCondLst>
                            <p:childTnLst>
                              <p:par>
                                <p:cTn id="26" presetID="26" presetClass="entr" presetSubtype="0" fill="hold" grpId="0" nodeType="afterEffect">
                                  <p:stCondLst>
                                    <p:cond delay="200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80">
                                          <p:stCondLst>
                                            <p:cond delay="0"/>
                                          </p:stCondLst>
                                        </p:cTn>
                                        <p:tgtEl>
                                          <p:spTgt spid="6"/>
                                        </p:tgtEl>
                                      </p:cBhvr>
                                    </p:animEffect>
                                    <p:anim calcmode="lin" valueType="num">
                                      <p:cBhvr>
                                        <p:cTn id="2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4" dur="26">
                                          <p:stCondLst>
                                            <p:cond delay="650"/>
                                          </p:stCondLst>
                                        </p:cTn>
                                        <p:tgtEl>
                                          <p:spTgt spid="6"/>
                                        </p:tgtEl>
                                      </p:cBhvr>
                                      <p:to x="100000" y="60000"/>
                                    </p:animScale>
                                    <p:animScale>
                                      <p:cBhvr>
                                        <p:cTn id="35" dur="166" decel="50000">
                                          <p:stCondLst>
                                            <p:cond delay="676"/>
                                          </p:stCondLst>
                                        </p:cTn>
                                        <p:tgtEl>
                                          <p:spTgt spid="6"/>
                                        </p:tgtEl>
                                      </p:cBhvr>
                                      <p:to x="100000" y="100000"/>
                                    </p:animScale>
                                    <p:animScale>
                                      <p:cBhvr>
                                        <p:cTn id="36" dur="26">
                                          <p:stCondLst>
                                            <p:cond delay="1312"/>
                                          </p:stCondLst>
                                        </p:cTn>
                                        <p:tgtEl>
                                          <p:spTgt spid="6"/>
                                        </p:tgtEl>
                                      </p:cBhvr>
                                      <p:to x="100000" y="80000"/>
                                    </p:animScale>
                                    <p:animScale>
                                      <p:cBhvr>
                                        <p:cTn id="37" dur="166" decel="50000">
                                          <p:stCondLst>
                                            <p:cond delay="1338"/>
                                          </p:stCondLst>
                                        </p:cTn>
                                        <p:tgtEl>
                                          <p:spTgt spid="6"/>
                                        </p:tgtEl>
                                      </p:cBhvr>
                                      <p:to x="100000" y="100000"/>
                                    </p:animScale>
                                    <p:animScale>
                                      <p:cBhvr>
                                        <p:cTn id="38" dur="26">
                                          <p:stCondLst>
                                            <p:cond delay="1642"/>
                                          </p:stCondLst>
                                        </p:cTn>
                                        <p:tgtEl>
                                          <p:spTgt spid="6"/>
                                        </p:tgtEl>
                                      </p:cBhvr>
                                      <p:to x="100000" y="90000"/>
                                    </p:animScale>
                                    <p:animScale>
                                      <p:cBhvr>
                                        <p:cTn id="39" dur="166" decel="50000">
                                          <p:stCondLst>
                                            <p:cond delay="1668"/>
                                          </p:stCondLst>
                                        </p:cTn>
                                        <p:tgtEl>
                                          <p:spTgt spid="6"/>
                                        </p:tgtEl>
                                      </p:cBhvr>
                                      <p:to x="100000" y="100000"/>
                                    </p:animScale>
                                    <p:animScale>
                                      <p:cBhvr>
                                        <p:cTn id="40" dur="26">
                                          <p:stCondLst>
                                            <p:cond delay="1808"/>
                                          </p:stCondLst>
                                        </p:cTn>
                                        <p:tgtEl>
                                          <p:spTgt spid="6"/>
                                        </p:tgtEl>
                                      </p:cBhvr>
                                      <p:to x="100000" y="95000"/>
                                    </p:animScale>
                                    <p:animScale>
                                      <p:cBhvr>
                                        <p:cTn id="41" dur="166" decel="50000">
                                          <p:stCondLst>
                                            <p:cond delay="1834"/>
                                          </p:stCondLst>
                                        </p:cTn>
                                        <p:tgtEl>
                                          <p:spTgt spid="6"/>
                                        </p:tgtEl>
                                      </p:cBhvr>
                                      <p:to x="100000" y="100000"/>
                                    </p:animScale>
                                  </p:childTnLst>
                                </p:cTn>
                              </p:par>
                            </p:childTnLst>
                          </p:cTn>
                        </p:par>
                        <p:par>
                          <p:cTn id="42" fill="hold">
                            <p:stCondLst>
                              <p:cond delay="10500"/>
                            </p:stCondLst>
                            <p:childTnLst>
                              <p:par>
                                <p:cTn id="43" presetID="26" presetClass="entr" presetSubtype="0"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80">
                                          <p:stCondLst>
                                            <p:cond delay="0"/>
                                          </p:stCondLst>
                                        </p:cTn>
                                        <p:tgtEl>
                                          <p:spTgt spid="7"/>
                                        </p:tgtEl>
                                      </p:cBhvr>
                                    </p:animEffect>
                                    <p:anim calcmode="lin" valueType="num">
                                      <p:cBhvr>
                                        <p:cTn id="4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1" dur="26">
                                          <p:stCondLst>
                                            <p:cond delay="650"/>
                                          </p:stCondLst>
                                        </p:cTn>
                                        <p:tgtEl>
                                          <p:spTgt spid="7"/>
                                        </p:tgtEl>
                                      </p:cBhvr>
                                      <p:to x="100000" y="60000"/>
                                    </p:animScale>
                                    <p:animScale>
                                      <p:cBhvr>
                                        <p:cTn id="52" dur="166" decel="50000">
                                          <p:stCondLst>
                                            <p:cond delay="676"/>
                                          </p:stCondLst>
                                        </p:cTn>
                                        <p:tgtEl>
                                          <p:spTgt spid="7"/>
                                        </p:tgtEl>
                                      </p:cBhvr>
                                      <p:to x="100000" y="100000"/>
                                    </p:animScale>
                                    <p:animScale>
                                      <p:cBhvr>
                                        <p:cTn id="53" dur="26">
                                          <p:stCondLst>
                                            <p:cond delay="1312"/>
                                          </p:stCondLst>
                                        </p:cTn>
                                        <p:tgtEl>
                                          <p:spTgt spid="7"/>
                                        </p:tgtEl>
                                      </p:cBhvr>
                                      <p:to x="100000" y="80000"/>
                                    </p:animScale>
                                    <p:animScale>
                                      <p:cBhvr>
                                        <p:cTn id="54" dur="166" decel="50000">
                                          <p:stCondLst>
                                            <p:cond delay="1338"/>
                                          </p:stCondLst>
                                        </p:cTn>
                                        <p:tgtEl>
                                          <p:spTgt spid="7"/>
                                        </p:tgtEl>
                                      </p:cBhvr>
                                      <p:to x="100000" y="100000"/>
                                    </p:animScale>
                                    <p:animScale>
                                      <p:cBhvr>
                                        <p:cTn id="55" dur="26">
                                          <p:stCondLst>
                                            <p:cond delay="1642"/>
                                          </p:stCondLst>
                                        </p:cTn>
                                        <p:tgtEl>
                                          <p:spTgt spid="7"/>
                                        </p:tgtEl>
                                      </p:cBhvr>
                                      <p:to x="100000" y="90000"/>
                                    </p:animScale>
                                    <p:animScale>
                                      <p:cBhvr>
                                        <p:cTn id="56" dur="166" decel="50000">
                                          <p:stCondLst>
                                            <p:cond delay="1668"/>
                                          </p:stCondLst>
                                        </p:cTn>
                                        <p:tgtEl>
                                          <p:spTgt spid="7"/>
                                        </p:tgtEl>
                                      </p:cBhvr>
                                      <p:to x="100000" y="100000"/>
                                    </p:animScale>
                                    <p:animScale>
                                      <p:cBhvr>
                                        <p:cTn id="57" dur="26">
                                          <p:stCondLst>
                                            <p:cond delay="1808"/>
                                          </p:stCondLst>
                                        </p:cTn>
                                        <p:tgtEl>
                                          <p:spTgt spid="7"/>
                                        </p:tgtEl>
                                      </p:cBhvr>
                                      <p:to x="100000" y="95000"/>
                                    </p:animScale>
                                    <p:animScale>
                                      <p:cBhvr>
                                        <p:cTn id="5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utoUpdateAnimBg="0"/>
      <p:bldP spid="2"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381000" y="457200"/>
          <a:ext cx="5108575" cy="5867400"/>
        </p:xfrm>
        <a:graphic>
          <a:graphicData uri="http://schemas.openxmlformats.org/presentationml/2006/ole">
            <mc:AlternateContent xmlns:mc="http://schemas.openxmlformats.org/markup-compatibility/2006">
              <mc:Choice xmlns:v="urn:schemas-microsoft-com:vml" Requires="v">
                <p:oleObj spid="_x0000_s7202" name="Photo Editor Photo" r:id="rId3" imgW="14771429" imgH="16961905" progId="">
                  <p:embed/>
                </p:oleObj>
              </mc:Choice>
              <mc:Fallback>
                <p:oleObj name="Photo Editor Photo" r:id="rId3" imgW="14771429" imgH="16961905"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57200"/>
                        <a:ext cx="5108575" cy="5867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171" name="Text Box 3"/>
          <p:cNvSpPr txBox="1">
            <a:spLocks noChangeArrowheads="1"/>
          </p:cNvSpPr>
          <p:nvPr/>
        </p:nvSpPr>
        <p:spPr bwMode="auto">
          <a:xfrm>
            <a:off x="5486400" y="457200"/>
            <a:ext cx="3581400" cy="607218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800" dirty="0">
                <a:latin typeface="Tahoma" charset="0"/>
              </a:rPr>
              <a:t>Jesus Taught:</a:t>
            </a:r>
          </a:p>
          <a:p>
            <a:pPr>
              <a:spcBef>
                <a:spcPct val="50000"/>
              </a:spcBef>
            </a:pPr>
            <a:r>
              <a:rPr lang="en-US" sz="2800" dirty="0">
                <a:latin typeface="Tahoma" charset="0"/>
              </a:rPr>
              <a:t>Mark 9:1 – Some Standing Here Will Not Taste Death Before The Kingdom Comes</a:t>
            </a:r>
          </a:p>
          <a:p>
            <a:pPr>
              <a:spcBef>
                <a:spcPct val="50000"/>
              </a:spcBef>
            </a:pPr>
            <a:r>
              <a:rPr lang="en-US" sz="2800" dirty="0">
                <a:latin typeface="Tahoma" charset="0"/>
              </a:rPr>
              <a:t>Matthew 16:13-19 – “Upon This Rock I Will Build My </a:t>
            </a:r>
            <a:r>
              <a:rPr lang="en-US" sz="2800" u="sng" dirty="0">
                <a:latin typeface="Tahoma" charset="0"/>
              </a:rPr>
              <a:t>Church </a:t>
            </a:r>
            <a:r>
              <a:rPr lang="en-US" sz="2800" dirty="0">
                <a:latin typeface="Tahoma" charset="0"/>
              </a:rPr>
              <a:t>. . . And I Will Give Unto You The Keys Of The </a:t>
            </a:r>
            <a:r>
              <a:rPr lang="en-US" sz="2800" u="sng" dirty="0">
                <a:latin typeface="Tahoma" charset="0"/>
              </a:rPr>
              <a:t>Kingdom</a:t>
            </a:r>
            <a:r>
              <a:rPr lang="en-US" sz="2800" dirty="0">
                <a:latin typeface="Tahoma" charset="0"/>
              </a:rPr>
              <a:t> Of Heaven”</a:t>
            </a:r>
          </a:p>
        </p:txBody>
      </p:sp>
      <p:sp>
        <p:nvSpPr>
          <p:cNvPr id="5" name="TextBox 4"/>
          <p:cNvSpPr txBox="1"/>
          <p:nvPr/>
        </p:nvSpPr>
        <p:spPr>
          <a:xfrm>
            <a:off x="4073976" y="6553200"/>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solidFill>
                  <a:srgbClr val="808000"/>
                </a:solidFill>
                <a:latin typeface="Tahoma" charset="0"/>
              </a:rPr>
              <a:t>On </a:t>
            </a:r>
            <a:r>
              <a:rPr lang="en-US" dirty="0" smtClean="0">
                <a:solidFill>
                  <a:srgbClr val="808000"/>
                </a:solidFill>
                <a:latin typeface="Tahoma" charset="0"/>
              </a:rPr>
              <a:t>The </a:t>
            </a:r>
            <a:r>
              <a:rPr lang="en-US" dirty="0">
                <a:solidFill>
                  <a:srgbClr val="808000"/>
                </a:solidFill>
                <a:latin typeface="Tahoma" charset="0"/>
              </a:rPr>
              <a:t>Day Of Pentecost</a:t>
            </a:r>
          </a:p>
        </p:txBody>
      </p:sp>
      <p:sp>
        <p:nvSpPr>
          <p:cNvPr id="8195" name="Rectangle 3"/>
          <p:cNvSpPr>
            <a:spLocks noGrp="1" noChangeArrowheads="1"/>
          </p:cNvSpPr>
          <p:nvPr>
            <p:ph type="body" idx="1"/>
          </p:nvPr>
        </p:nvSpPr>
        <p:spPr>
          <a:xfrm>
            <a:off x="1219200" y="1752600"/>
            <a:ext cx="7239000" cy="4419600"/>
          </a:xfrm>
        </p:spPr>
        <p:txBody>
          <a:bodyPr/>
          <a:lstStyle/>
          <a:p>
            <a:pPr>
              <a:lnSpc>
                <a:spcPct val="90000"/>
              </a:lnSpc>
            </a:pPr>
            <a:r>
              <a:rPr lang="en-US" dirty="0">
                <a:latin typeface="Tahoma" charset="0"/>
              </a:rPr>
              <a:t>Prophecy Fulfilled</a:t>
            </a:r>
          </a:p>
          <a:p>
            <a:pPr lvl="1">
              <a:lnSpc>
                <a:spcPct val="90000"/>
              </a:lnSpc>
            </a:pPr>
            <a:r>
              <a:rPr lang="en-US" sz="3200" dirty="0">
                <a:latin typeface="Tahoma" charset="0"/>
              </a:rPr>
              <a:t>vv.16-21 – Joel 2 – God’s Great And Notable Day</a:t>
            </a:r>
          </a:p>
          <a:p>
            <a:pPr lvl="1">
              <a:lnSpc>
                <a:spcPct val="90000"/>
              </a:lnSpc>
            </a:pPr>
            <a:r>
              <a:rPr lang="en-US" sz="3200" dirty="0">
                <a:latin typeface="Tahoma" charset="0"/>
              </a:rPr>
              <a:t>vv. 25-28 – Psalm 16:8-11 – David’s Prophecy</a:t>
            </a:r>
          </a:p>
          <a:p>
            <a:pPr>
              <a:lnSpc>
                <a:spcPct val="90000"/>
              </a:lnSpc>
            </a:pPr>
            <a:r>
              <a:rPr lang="en-US" dirty="0">
                <a:latin typeface="Tahoma" charset="0"/>
              </a:rPr>
              <a:t>Church Starts – v.38-40</a:t>
            </a:r>
          </a:p>
          <a:p>
            <a:pPr>
              <a:lnSpc>
                <a:spcPct val="90000"/>
              </a:lnSpc>
            </a:pPr>
            <a:r>
              <a:rPr lang="en-US" dirty="0">
                <a:latin typeface="Tahoma" charset="0"/>
              </a:rPr>
              <a:t>Kingdom Rule Begins Thru Apostles’ Binding Authority, cf. v.42-47 with Matthew 16:18,19</a:t>
            </a:r>
          </a:p>
        </p:txBody>
      </p:sp>
      <p:sp>
        <p:nvSpPr>
          <p:cNvPr id="5" name="TextBox 4"/>
          <p:cNvSpPr txBox="1"/>
          <p:nvPr/>
        </p:nvSpPr>
        <p:spPr>
          <a:xfrm>
            <a:off x="4073976" y="6553200"/>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TS127A"/>
          <p:cNvPicPr>
            <a:picLocks noChangeAspect="1" noChangeArrowheads="1"/>
          </p:cNvPicPr>
          <p:nvPr/>
        </p:nvPicPr>
        <p:blipFill>
          <a:blip r:embed="rId2">
            <a:lum bright="54000"/>
            <a:alphaModFix amt="34000"/>
          </a:blip>
          <a:srcRect/>
          <a:stretch>
            <a:fillRect/>
          </a:stretch>
        </p:blipFill>
        <p:spPr bwMode="auto">
          <a:xfrm>
            <a:off x="457200" y="16622"/>
            <a:ext cx="7924800" cy="6854825"/>
          </a:xfrm>
          <a:prstGeom prst="rect">
            <a:avLst/>
          </a:prstGeom>
          <a:noFill/>
        </p:spPr>
      </p:pic>
      <p:sp>
        <p:nvSpPr>
          <p:cNvPr id="6147" name="Rectangle 3"/>
          <p:cNvSpPr>
            <a:spLocks noChangeArrowheads="1"/>
          </p:cNvSpPr>
          <p:nvPr/>
        </p:nvSpPr>
        <p:spPr bwMode="auto">
          <a:xfrm>
            <a:off x="609600" y="228600"/>
            <a:ext cx="7772400" cy="1143000"/>
          </a:xfrm>
          <a:prstGeom prst="rect">
            <a:avLst/>
          </a:prstGeom>
          <a:noFill/>
          <a:ln w="9525">
            <a:noFill/>
            <a:miter lim="800000"/>
            <a:headEnd/>
            <a:tailEnd/>
          </a:ln>
          <a:effectLst/>
        </p:spPr>
        <p:txBody>
          <a:bodyPr anchor="ctr">
            <a:prstTxWarp prst="textNoShape">
              <a:avLst/>
            </a:prstTxWarp>
          </a:bodyPr>
          <a:lstStyle/>
          <a:p>
            <a:pPr algn="ctr"/>
            <a:r>
              <a:rPr lang="en-US" sz="4400">
                <a:latin typeface="Tahoma" charset="0"/>
              </a:rPr>
              <a:t>Problems In The Church Required Letters</a:t>
            </a:r>
          </a:p>
        </p:txBody>
      </p:sp>
      <p:sp>
        <p:nvSpPr>
          <p:cNvPr id="6148" name="Rectangle 4"/>
          <p:cNvSpPr>
            <a:spLocks noChangeArrowheads="1"/>
          </p:cNvSpPr>
          <p:nvPr/>
        </p:nvSpPr>
        <p:spPr bwMode="auto">
          <a:xfrm>
            <a:off x="457200" y="1752600"/>
            <a:ext cx="7772400" cy="4114800"/>
          </a:xfrm>
          <a:prstGeom prst="rect">
            <a:avLst/>
          </a:prstGeom>
          <a:noFill/>
          <a:ln w="9525">
            <a:noFill/>
            <a:miter lim="800000"/>
            <a:headEnd/>
            <a:tailEnd/>
          </a:ln>
          <a:effectLst/>
        </p:spPr>
        <p:txBody>
          <a:bodyPr>
            <a:prstTxWarp prst="textNoShape">
              <a:avLst/>
            </a:prstTxWarp>
          </a:bodyPr>
          <a:lstStyle/>
          <a:p>
            <a:pPr marL="342900" indent="-342900">
              <a:lnSpc>
                <a:spcPct val="90000"/>
              </a:lnSpc>
              <a:spcBef>
                <a:spcPct val="20000"/>
              </a:spcBef>
              <a:buFont typeface="Wingdings" charset="2"/>
              <a:buChar char="Ø"/>
            </a:pPr>
            <a:r>
              <a:rPr lang="en-US" sz="3200" dirty="0">
                <a:latin typeface="Tahoma" charset="0"/>
              </a:rPr>
              <a:t>1 &amp; 2 Corinthians</a:t>
            </a:r>
          </a:p>
          <a:p>
            <a:pPr marL="742950" lvl="1" indent="-285750">
              <a:lnSpc>
                <a:spcPct val="90000"/>
              </a:lnSpc>
              <a:spcBef>
                <a:spcPct val="20000"/>
              </a:spcBef>
              <a:buFont typeface="Wingdings" charset="2"/>
              <a:buChar char="Ø"/>
            </a:pPr>
            <a:r>
              <a:rPr lang="en-US" sz="2800" dirty="0">
                <a:latin typeface="Tahoma" charset="0"/>
              </a:rPr>
              <a:t>Disunity Through </a:t>
            </a:r>
            <a:r>
              <a:rPr lang="en-US" sz="2800" dirty="0" err="1">
                <a:latin typeface="Tahoma" charset="0"/>
              </a:rPr>
              <a:t>Partyism</a:t>
            </a:r>
            <a:endParaRPr lang="en-US" sz="2800" dirty="0">
              <a:latin typeface="Tahoma" charset="0"/>
            </a:endParaRPr>
          </a:p>
          <a:p>
            <a:pPr marL="742950" lvl="1" indent="-285750">
              <a:lnSpc>
                <a:spcPct val="90000"/>
              </a:lnSpc>
              <a:spcBef>
                <a:spcPct val="20000"/>
              </a:spcBef>
              <a:buFont typeface="Wingdings" charset="2"/>
              <a:buChar char="Ø"/>
            </a:pPr>
            <a:r>
              <a:rPr lang="en-US" sz="2800" dirty="0">
                <a:latin typeface="Tahoma" charset="0"/>
              </a:rPr>
              <a:t>Taking Brothers To Law</a:t>
            </a:r>
          </a:p>
          <a:p>
            <a:pPr marL="742950" lvl="1" indent="-285750">
              <a:lnSpc>
                <a:spcPct val="90000"/>
              </a:lnSpc>
              <a:spcBef>
                <a:spcPct val="20000"/>
              </a:spcBef>
              <a:buFont typeface="Wingdings" charset="2"/>
              <a:buChar char="Ø"/>
            </a:pPr>
            <a:r>
              <a:rPr lang="en-US" sz="2800" dirty="0">
                <a:latin typeface="Tahoma" charset="0"/>
              </a:rPr>
              <a:t>Incest</a:t>
            </a:r>
          </a:p>
          <a:p>
            <a:pPr marL="742950" lvl="1" indent="-285750">
              <a:lnSpc>
                <a:spcPct val="90000"/>
              </a:lnSpc>
              <a:spcBef>
                <a:spcPct val="20000"/>
              </a:spcBef>
              <a:buFont typeface="Wingdings" charset="2"/>
              <a:buChar char="Ø"/>
            </a:pPr>
            <a:r>
              <a:rPr lang="en-US" sz="2800" dirty="0">
                <a:latin typeface="Tahoma" charset="0"/>
              </a:rPr>
              <a:t>Denial Of The Resurrection, etc.</a:t>
            </a:r>
          </a:p>
          <a:p>
            <a:pPr marL="342900" indent="-342900">
              <a:lnSpc>
                <a:spcPct val="90000"/>
              </a:lnSpc>
              <a:spcBef>
                <a:spcPct val="20000"/>
              </a:spcBef>
              <a:buFont typeface="Wingdings" charset="2"/>
              <a:buChar char="Ø"/>
            </a:pPr>
            <a:r>
              <a:rPr lang="en-US" sz="2800" dirty="0" smtClean="0">
                <a:latin typeface="Tahoma" charset="0"/>
              </a:rPr>
              <a:t>Colossae </a:t>
            </a:r>
            <a:r>
              <a:rPr lang="en-US" sz="2800" dirty="0">
                <a:latin typeface="Tahoma" charset="0"/>
              </a:rPr>
              <a:t>– Mysticism, Gnosticism</a:t>
            </a:r>
          </a:p>
          <a:p>
            <a:pPr marL="342900" indent="-342900">
              <a:lnSpc>
                <a:spcPct val="90000"/>
              </a:lnSpc>
              <a:spcBef>
                <a:spcPct val="20000"/>
              </a:spcBef>
              <a:buFont typeface="Wingdings" charset="2"/>
              <a:buChar char="Ø"/>
            </a:pPr>
            <a:r>
              <a:rPr lang="en-US" sz="2800" dirty="0">
                <a:latin typeface="Tahoma" charset="0"/>
              </a:rPr>
              <a:t>Revelation – 7 Churches – All With Problems</a:t>
            </a:r>
          </a:p>
          <a:p>
            <a:pPr marL="342900" indent="-342900">
              <a:lnSpc>
                <a:spcPct val="90000"/>
              </a:lnSpc>
              <a:spcBef>
                <a:spcPct val="20000"/>
              </a:spcBef>
              <a:buFont typeface="Wingdings" charset="2"/>
              <a:buChar char="Ø"/>
            </a:pPr>
            <a:r>
              <a:rPr lang="en-US" sz="2800" dirty="0">
                <a:latin typeface="Tahoma" charset="0"/>
              </a:rPr>
              <a:t>Acts 20:28ff – Paul’s Warnings</a:t>
            </a:r>
          </a:p>
        </p:txBody>
      </p:sp>
      <p:sp>
        <p:nvSpPr>
          <p:cNvPr id="5" name="TextBox 4"/>
          <p:cNvSpPr txBox="1"/>
          <p:nvPr/>
        </p:nvSpPr>
        <p:spPr>
          <a:xfrm>
            <a:off x="1524000" y="6400800"/>
            <a:ext cx="5638800"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alphaModFix amt="51000"/>
          </a:blip>
          <a:srcRect/>
          <a:stretch>
            <a:fillRect/>
          </a:stretch>
        </p:blipFill>
        <p:spPr bwMode="auto">
          <a:xfrm>
            <a:off x="1676400" y="1143000"/>
            <a:ext cx="5791200" cy="4343400"/>
          </a:xfrm>
          <a:prstGeom prst="rect">
            <a:avLst/>
          </a:prstGeom>
          <a:noFill/>
          <a:ln w="12700">
            <a:noFill/>
            <a:miter lim="800000"/>
            <a:headEnd type="none" w="sm" len="sm"/>
            <a:tailEnd type="none" w="sm" len="sm"/>
          </a:ln>
          <a:effectLst/>
        </p:spPr>
      </p:pic>
      <p:sp>
        <p:nvSpPr>
          <p:cNvPr id="5" name="Title 4"/>
          <p:cNvSpPr>
            <a:spLocks noGrp="1"/>
          </p:cNvSpPr>
          <p:nvPr>
            <p:ph type="ctrTitle"/>
          </p:nvPr>
        </p:nvSpPr>
        <p:spPr>
          <a:xfrm>
            <a:off x="609600" y="76200"/>
            <a:ext cx="7772400" cy="1470025"/>
          </a:xfrm>
        </p:spPr>
        <p:txBody>
          <a:bodyPr/>
          <a:lstStyle/>
          <a:p>
            <a:r>
              <a:rPr lang="en-US" dirty="0" smtClean="0"/>
              <a:t>How The Kingdom Prevailed</a:t>
            </a:r>
            <a:endParaRPr lang="en-US" dirty="0"/>
          </a:p>
        </p:txBody>
      </p:sp>
      <p:sp>
        <p:nvSpPr>
          <p:cNvPr id="6" name="Subtitle 5"/>
          <p:cNvSpPr>
            <a:spLocks noGrp="1"/>
          </p:cNvSpPr>
          <p:nvPr>
            <p:ph type="subTitle" idx="1"/>
          </p:nvPr>
        </p:nvSpPr>
        <p:spPr>
          <a:xfrm>
            <a:off x="1219200" y="5486400"/>
            <a:ext cx="6400800" cy="1143000"/>
          </a:xfrm>
        </p:spPr>
        <p:txBody>
          <a:bodyPr/>
          <a:lstStyle/>
          <a:p>
            <a:r>
              <a:rPr lang="en-US" dirty="0" smtClean="0"/>
              <a:t>Jesus Gave The Seed Principle</a:t>
            </a:r>
          </a:p>
          <a:p>
            <a:r>
              <a:rPr lang="en-US" dirty="0" smtClean="0"/>
              <a:t>Matthew 13</a:t>
            </a:r>
            <a:endParaRPr lang="en-US" dirty="0"/>
          </a:p>
        </p:txBody>
      </p:sp>
      <p:sp>
        <p:nvSpPr>
          <p:cNvPr id="8" name="TextBox 7"/>
          <p:cNvSpPr txBox="1"/>
          <p:nvPr/>
        </p:nvSpPr>
        <p:spPr>
          <a:xfrm>
            <a:off x="762000" y="1981200"/>
            <a:ext cx="7391400" cy="3046988"/>
          </a:xfrm>
          <a:prstGeom prst="rect">
            <a:avLst/>
          </a:prstGeom>
          <a:noFill/>
        </p:spPr>
        <p:txBody>
          <a:bodyPr wrap="square" rtlCol="0">
            <a:spAutoFit/>
          </a:bodyPr>
          <a:lstStyle/>
          <a:p>
            <a:r>
              <a:rPr lang="en-US" sz="3200" dirty="0"/>
              <a:t>“But he who received seed on the good ground is he who </a:t>
            </a:r>
            <a:r>
              <a:rPr lang="en-US" sz="3200" u="sng" dirty="0"/>
              <a:t>hears the word</a:t>
            </a:r>
            <a:r>
              <a:rPr lang="en-US" sz="3200" dirty="0"/>
              <a:t> and </a:t>
            </a:r>
            <a:r>
              <a:rPr lang="en-US" sz="3200" u="sng" dirty="0"/>
              <a:t>understands it</a:t>
            </a:r>
            <a:r>
              <a:rPr lang="en-US" sz="3200" dirty="0"/>
              <a:t>, who indeed </a:t>
            </a:r>
            <a:r>
              <a:rPr lang="en-US" sz="3200" u="sng" dirty="0"/>
              <a:t>bears fruit</a:t>
            </a:r>
            <a:r>
              <a:rPr lang="en-US" sz="3200" dirty="0"/>
              <a:t> and </a:t>
            </a:r>
            <a:r>
              <a:rPr lang="en-US" sz="3200" u="sng" dirty="0"/>
              <a:t>produces</a:t>
            </a:r>
            <a:r>
              <a:rPr lang="en-US" sz="3200" dirty="0"/>
              <a:t>: some a hundredfold, some sixty, some thirty</a:t>
            </a:r>
            <a:r>
              <a:rPr lang="en-US" sz="3200" dirty="0" smtClean="0"/>
              <a:t>.”</a:t>
            </a:r>
            <a:endParaRPr lang="en-US" sz="3200" dirty="0"/>
          </a:p>
          <a:p>
            <a:pPr algn="r"/>
            <a:r>
              <a:rPr lang="en-US" sz="3200" dirty="0"/>
              <a:t>(Matthew 13:23 NKJV</a:t>
            </a:r>
            <a:r>
              <a:rPr lang="en-US" sz="3200" dirty="0" smtClean="0"/>
              <a:t>)</a:t>
            </a:r>
          </a:p>
        </p:txBody>
      </p:sp>
      <p:sp>
        <p:nvSpPr>
          <p:cNvPr id="10" name="TextBox 9"/>
          <p:cNvSpPr txBox="1"/>
          <p:nvPr/>
        </p:nvSpPr>
        <p:spPr>
          <a:xfrm>
            <a:off x="4073976" y="6553200"/>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t>The Turbulent Years Came With Certain Emperors</a:t>
            </a:r>
            <a:endParaRPr lang="en-US" dirty="0"/>
          </a:p>
        </p:txBody>
      </p:sp>
      <p:sp>
        <p:nvSpPr>
          <p:cNvPr id="3" name="Content Placeholder 2"/>
          <p:cNvSpPr>
            <a:spLocks noGrp="1"/>
          </p:cNvSpPr>
          <p:nvPr>
            <p:ph idx="1"/>
          </p:nvPr>
        </p:nvSpPr>
        <p:spPr>
          <a:xfrm>
            <a:off x="1447799" y="1447800"/>
            <a:ext cx="7203141" cy="5257800"/>
          </a:xfrm>
        </p:spPr>
        <p:txBody>
          <a:bodyPr/>
          <a:lstStyle/>
          <a:p>
            <a:pPr marL="347472">
              <a:lnSpc>
                <a:spcPts val="3300"/>
              </a:lnSpc>
            </a:pPr>
            <a:r>
              <a:rPr lang="en-US" dirty="0" smtClean="0"/>
              <a:t>Nero – 67 A.D.</a:t>
            </a:r>
          </a:p>
          <a:p>
            <a:pPr marL="347472">
              <a:lnSpc>
                <a:spcPts val="3300"/>
              </a:lnSpc>
            </a:pPr>
            <a:r>
              <a:rPr lang="en-US" dirty="0" smtClean="0"/>
              <a:t>Domitian – 81 </a:t>
            </a:r>
            <a:r>
              <a:rPr lang="en-US" dirty="0"/>
              <a:t>A.D</a:t>
            </a:r>
            <a:r>
              <a:rPr lang="en-US" dirty="0" smtClean="0"/>
              <a:t>.</a:t>
            </a:r>
          </a:p>
          <a:p>
            <a:pPr marL="347472">
              <a:lnSpc>
                <a:spcPts val="3300"/>
              </a:lnSpc>
            </a:pPr>
            <a:r>
              <a:rPr lang="en-US" dirty="0" smtClean="0"/>
              <a:t>Trajan – 108 </a:t>
            </a:r>
            <a:r>
              <a:rPr lang="en-US" dirty="0"/>
              <a:t>A.D</a:t>
            </a:r>
            <a:r>
              <a:rPr lang="en-US" dirty="0" smtClean="0"/>
              <a:t>.</a:t>
            </a:r>
          </a:p>
          <a:p>
            <a:pPr marL="347472">
              <a:lnSpc>
                <a:spcPts val="3300"/>
              </a:lnSpc>
            </a:pPr>
            <a:r>
              <a:rPr lang="en-US" dirty="0" smtClean="0"/>
              <a:t>Marcus Aurelius Antonius – 162 </a:t>
            </a:r>
            <a:r>
              <a:rPr lang="en-US" dirty="0"/>
              <a:t>A.D</a:t>
            </a:r>
            <a:r>
              <a:rPr lang="en-US" dirty="0" smtClean="0"/>
              <a:t>.</a:t>
            </a:r>
          </a:p>
          <a:p>
            <a:pPr marL="347472">
              <a:lnSpc>
                <a:spcPts val="3300"/>
              </a:lnSpc>
            </a:pPr>
            <a:r>
              <a:rPr lang="en-US" dirty="0" smtClean="0"/>
              <a:t>Severus - 192 </a:t>
            </a:r>
            <a:r>
              <a:rPr lang="en-US" dirty="0"/>
              <a:t>A.D</a:t>
            </a:r>
            <a:r>
              <a:rPr lang="en-US" dirty="0" smtClean="0"/>
              <a:t>.</a:t>
            </a:r>
          </a:p>
          <a:p>
            <a:pPr marL="347472">
              <a:lnSpc>
                <a:spcPts val="3300"/>
              </a:lnSpc>
            </a:pPr>
            <a:r>
              <a:rPr lang="en-US" dirty="0" smtClean="0"/>
              <a:t>Maximus – 235 </a:t>
            </a:r>
            <a:r>
              <a:rPr lang="en-US" dirty="0"/>
              <a:t>A.D</a:t>
            </a:r>
            <a:r>
              <a:rPr lang="en-US" dirty="0" smtClean="0"/>
              <a:t>.</a:t>
            </a:r>
          </a:p>
          <a:p>
            <a:pPr marL="347472">
              <a:lnSpc>
                <a:spcPts val="3300"/>
              </a:lnSpc>
            </a:pPr>
            <a:r>
              <a:rPr lang="en-US" dirty="0" smtClean="0"/>
              <a:t>Decius – 249 A.D.</a:t>
            </a:r>
          </a:p>
          <a:p>
            <a:pPr marL="347472">
              <a:lnSpc>
                <a:spcPts val="3300"/>
              </a:lnSpc>
            </a:pPr>
            <a:r>
              <a:rPr lang="en-US" dirty="0" smtClean="0"/>
              <a:t>Valerian – 257 </a:t>
            </a:r>
            <a:r>
              <a:rPr lang="en-US" dirty="0"/>
              <a:t>A.D</a:t>
            </a:r>
            <a:r>
              <a:rPr lang="en-US" dirty="0" smtClean="0"/>
              <a:t>.</a:t>
            </a:r>
          </a:p>
          <a:p>
            <a:pPr marL="347472">
              <a:lnSpc>
                <a:spcPts val="3300"/>
              </a:lnSpc>
            </a:pPr>
            <a:r>
              <a:rPr lang="en-US" dirty="0" smtClean="0"/>
              <a:t>Aurelian - 274 </a:t>
            </a:r>
            <a:r>
              <a:rPr lang="en-US" dirty="0"/>
              <a:t>A.D</a:t>
            </a:r>
            <a:r>
              <a:rPr lang="en-US" dirty="0" smtClean="0"/>
              <a:t>.</a:t>
            </a:r>
          </a:p>
          <a:p>
            <a:pPr marL="347472">
              <a:lnSpc>
                <a:spcPts val="3300"/>
              </a:lnSpc>
            </a:pPr>
            <a:r>
              <a:rPr lang="en-US" dirty="0" smtClean="0"/>
              <a:t>Diocletian – 303 </a:t>
            </a:r>
            <a:r>
              <a:rPr lang="en-US" dirty="0"/>
              <a:t>A.D.</a:t>
            </a:r>
          </a:p>
        </p:txBody>
      </p:sp>
      <p:sp>
        <p:nvSpPr>
          <p:cNvPr id="4" name="TextBox 3"/>
          <p:cNvSpPr txBox="1"/>
          <p:nvPr/>
        </p:nvSpPr>
        <p:spPr>
          <a:xfrm rot="16200000">
            <a:off x="-1297363" y="3276600"/>
            <a:ext cx="4079018" cy="954107"/>
          </a:xfrm>
          <a:prstGeom prst="rect">
            <a:avLst/>
          </a:prstGeom>
          <a:noFill/>
        </p:spPr>
        <p:txBody>
          <a:bodyPr wrap="square" rtlCol="0">
            <a:spAutoFit/>
          </a:bodyPr>
          <a:lstStyle/>
          <a:p>
            <a:pPr algn="ctr"/>
            <a:r>
              <a:rPr lang="en-US" sz="2800" dirty="0" smtClean="0">
                <a:solidFill>
                  <a:schemeClr val="accent2">
                    <a:lumMod val="60000"/>
                    <a:lumOff val="40000"/>
                  </a:schemeClr>
                </a:solidFill>
              </a:rPr>
              <a:t>Common Denominator</a:t>
            </a:r>
          </a:p>
          <a:p>
            <a:pPr algn="ctr"/>
            <a:r>
              <a:rPr lang="en-US" sz="2800" dirty="0" smtClean="0">
                <a:solidFill>
                  <a:schemeClr val="accent2">
                    <a:lumMod val="60000"/>
                    <a:lumOff val="40000"/>
                  </a:schemeClr>
                </a:solidFill>
              </a:rPr>
              <a:t>Act 19:24-28</a:t>
            </a:r>
            <a:endParaRPr lang="en-US" sz="2800" dirty="0">
              <a:solidFill>
                <a:schemeClr val="accent2">
                  <a:lumMod val="60000"/>
                  <a:lumOff val="4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3847" y="838200"/>
            <a:ext cx="1676400" cy="2046482"/>
          </a:xfrm>
          <a:prstGeom prst="rect">
            <a:avLst/>
          </a:prstGeom>
        </p:spPr>
      </p:pic>
      <p:pic>
        <p:nvPicPr>
          <p:cNvPr id="6" name="Picture 5"/>
          <p:cNvPicPr>
            <a:picLocks noChangeAspect="1"/>
          </p:cNvPicPr>
          <p:nvPr/>
        </p:nvPicPr>
        <p:blipFill>
          <a:blip r:embed="rId3"/>
          <a:stretch>
            <a:fillRect/>
          </a:stretch>
        </p:blipFill>
        <p:spPr>
          <a:xfrm>
            <a:off x="6642847" y="3695988"/>
            <a:ext cx="2057400" cy="2654046"/>
          </a:xfrm>
          <a:prstGeom prst="rect">
            <a:avLst/>
          </a:prstGeom>
        </p:spPr>
      </p:pic>
      <p:sp>
        <p:nvSpPr>
          <p:cNvPr id="7" name="TextBox 6"/>
          <p:cNvSpPr txBox="1"/>
          <p:nvPr/>
        </p:nvSpPr>
        <p:spPr>
          <a:xfrm rot="5400000">
            <a:off x="8150779" y="3117386"/>
            <a:ext cx="1755609" cy="230832"/>
          </a:xfrm>
          <a:prstGeom prst="rect">
            <a:avLst/>
          </a:prstGeom>
          <a:noFill/>
        </p:spPr>
        <p:txBody>
          <a:bodyPr wrap="none" rtlCol="0">
            <a:spAutoFit/>
          </a:bodyPr>
          <a:lstStyle/>
          <a:p>
            <a:r>
              <a:rPr lang="en-US" sz="900" dirty="0" smtClean="0"/>
              <a:t>Graphic source: </a:t>
            </a:r>
            <a:r>
              <a:rPr lang="en-US" sz="900" dirty="0" err="1" smtClean="0"/>
              <a:t>wikipedia.com</a:t>
            </a:r>
            <a:endParaRPr lang="en-US" sz="900" dirty="0"/>
          </a:p>
        </p:txBody>
      </p:sp>
    </p:spTree>
    <p:extLst>
      <p:ext uri="{BB962C8B-B14F-4D97-AF65-F5344CB8AC3E}">
        <p14:creationId xmlns:p14="http://schemas.microsoft.com/office/powerpoint/2010/main" val="9430226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a:latin typeface="Tahoma" charset="0"/>
                <a:ea typeface="ＭＳ Ｐゴシック" charset="-128"/>
                <a:cs typeface="ＭＳ Ｐゴシック" charset="-128"/>
              </a:rPr>
              <a:t>Constantine, The Great</a:t>
            </a:r>
          </a:p>
        </p:txBody>
      </p:sp>
      <p:sp>
        <p:nvSpPr>
          <p:cNvPr id="8195" name="Rectangle 3"/>
          <p:cNvSpPr>
            <a:spLocks noGrp="1" noChangeArrowheads="1"/>
          </p:cNvSpPr>
          <p:nvPr>
            <p:ph type="body" sz="half" idx="1"/>
          </p:nvPr>
        </p:nvSpPr>
        <p:spPr>
          <a:xfrm>
            <a:off x="304800" y="1676400"/>
            <a:ext cx="4191000" cy="4419600"/>
          </a:xfrm>
        </p:spPr>
        <p:txBody>
          <a:bodyPr/>
          <a:lstStyle/>
          <a:p>
            <a:pPr eaLnBrk="1" hangingPunct="1">
              <a:lnSpc>
                <a:spcPct val="90000"/>
              </a:lnSpc>
            </a:pPr>
            <a:r>
              <a:rPr lang="en-US" sz="2800" dirty="0">
                <a:latin typeface="Tahoma" charset="0"/>
                <a:ea typeface="ＭＳ Ｐゴシック" charset="-128"/>
                <a:cs typeface="ＭＳ Ｐゴシック" charset="-128"/>
              </a:rPr>
              <a:t>313 A.D. Signed A Law That Christians Would Never Be Persecuted Again By Roman Government</a:t>
            </a:r>
          </a:p>
          <a:p>
            <a:pPr eaLnBrk="1" hangingPunct="1">
              <a:lnSpc>
                <a:spcPct val="90000"/>
              </a:lnSpc>
            </a:pPr>
            <a:r>
              <a:rPr lang="en-US" sz="2800" dirty="0">
                <a:latin typeface="Tahoma" charset="0"/>
                <a:ea typeface="ＭＳ Ｐゴシック" charset="-128"/>
                <a:cs typeface="ＭＳ Ｐゴシック" charset="-128"/>
              </a:rPr>
              <a:t>Converted To Christianity On His Deathbed</a:t>
            </a:r>
          </a:p>
          <a:p>
            <a:pPr eaLnBrk="1" hangingPunct="1">
              <a:lnSpc>
                <a:spcPct val="90000"/>
              </a:lnSpc>
            </a:pPr>
            <a:r>
              <a:rPr lang="en-US" sz="2800" dirty="0">
                <a:latin typeface="Tahoma" charset="0"/>
                <a:ea typeface="ＭＳ Ｐゴシック" charset="-128"/>
                <a:cs typeface="ＭＳ Ｐゴシック" charset="-128"/>
              </a:rPr>
              <a:t>Made Christianity The State Religion</a:t>
            </a:r>
          </a:p>
        </p:txBody>
      </p:sp>
      <p:pic>
        <p:nvPicPr>
          <p:cNvPr id="8197" name="Picture 5"/>
          <p:cNvPicPr>
            <a:picLocks noChangeAspect="1" noChangeArrowheads="1"/>
          </p:cNvPicPr>
          <p:nvPr/>
        </p:nvPicPr>
        <p:blipFill>
          <a:blip r:embed="rId2"/>
          <a:srcRect/>
          <a:stretch>
            <a:fillRect/>
          </a:stretch>
        </p:blipFill>
        <p:spPr bwMode="auto">
          <a:xfrm>
            <a:off x="5105400" y="1600200"/>
            <a:ext cx="3232150" cy="4572000"/>
          </a:xfrm>
          <a:prstGeom prst="rect">
            <a:avLst/>
          </a:prstGeom>
          <a:noFill/>
          <a:ln w="9525">
            <a:noFill/>
            <a:miter lim="800000"/>
            <a:headEnd/>
            <a:tailEnd/>
          </a:ln>
        </p:spPr>
      </p:pic>
      <p:sp>
        <p:nvSpPr>
          <p:cNvPr id="6" name="TextBox 5"/>
          <p:cNvSpPr txBox="1"/>
          <p:nvPr/>
        </p:nvSpPr>
        <p:spPr>
          <a:xfrm>
            <a:off x="4073976" y="6553200"/>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1+#ppt_w/2"/>
                                          </p:val>
                                        </p:tav>
                                        <p:tav tm="100000">
                                          <p:val>
                                            <p:strVal val="#ppt_x"/>
                                          </p:val>
                                        </p:tav>
                                      </p:tavLst>
                                    </p:anim>
                                    <p:anim calcmode="lin" valueType="num">
                                      <p:cBhvr additive="base">
                                        <p:cTn id="8" dur="500" fill="hold"/>
                                        <p:tgtEl>
                                          <p:spTgt spid="819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6" fill="hold" nodeType="afterEffect">
                                  <p:stCondLst>
                                    <p:cond delay="0"/>
                                  </p:stCondLst>
                                  <p:childTnLst>
                                    <p:set>
                                      <p:cBhvr>
                                        <p:cTn id="11" dur="1" fill="hold">
                                          <p:stCondLst>
                                            <p:cond delay="0"/>
                                          </p:stCondLst>
                                        </p:cTn>
                                        <p:tgtEl>
                                          <p:spTgt spid="8197"/>
                                        </p:tgtEl>
                                        <p:attrNameLst>
                                          <p:attrName>style.visibility</p:attrName>
                                        </p:attrNameLst>
                                      </p:cBhvr>
                                      <p:to>
                                        <p:strVal val="visible"/>
                                      </p:to>
                                    </p:set>
                                    <p:anim calcmode="lin" valueType="num">
                                      <p:cBhvr additive="base">
                                        <p:cTn id="12" dur="500" fill="hold"/>
                                        <p:tgtEl>
                                          <p:spTgt spid="8197"/>
                                        </p:tgtEl>
                                        <p:attrNameLst>
                                          <p:attrName>ppt_x</p:attrName>
                                        </p:attrNameLst>
                                      </p:cBhvr>
                                      <p:tavLst>
                                        <p:tav tm="0">
                                          <p:val>
                                            <p:strVal val="1+#ppt_w/2"/>
                                          </p:val>
                                        </p:tav>
                                        <p:tav tm="100000">
                                          <p:val>
                                            <p:strVal val="#ppt_x"/>
                                          </p:val>
                                        </p:tav>
                                      </p:tavLst>
                                    </p:anim>
                                    <p:anim calcmode="lin" valueType="num">
                                      <p:cBhvr additive="base">
                                        <p:cTn id="13" dur="500" fill="hold"/>
                                        <p:tgtEl>
                                          <p:spTgt spid="819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8195">
                                            <p:txEl>
                                              <p:pRg st="0" end="0"/>
                                            </p:txEl>
                                          </p:spTgt>
                                        </p:tgtEl>
                                        <p:attrNameLst>
                                          <p:attrName>style.visibility</p:attrName>
                                        </p:attrNameLst>
                                      </p:cBhvr>
                                      <p:to>
                                        <p:strVal val="visible"/>
                                      </p:to>
                                    </p:set>
                                    <p:animEffect transition="in" filter="dissolve">
                                      <p:cBhvr>
                                        <p:cTn id="17" dur="500"/>
                                        <p:tgtEl>
                                          <p:spTgt spid="8195">
                                            <p:txEl>
                                              <p:pRg st="0" end="0"/>
                                            </p:txEl>
                                          </p:spTgt>
                                        </p:tgtEl>
                                      </p:cBhvr>
                                    </p:animEffect>
                                  </p:childTnLst>
                                </p:cTn>
                              </p:par>
                            </p:childTnLst>
                          </p:cTn>
                        </p:par>
                        <p:par>
                          <p:cTn id="18" fill="hold">
                            <p:stCondLst>
                              <p:cond delay="1500"/>
                            </p:stCondLst>
                            <p:childTnLst>
                              <p:par>
                                <p:cTn id="19" presetID="9" presetClass="entr" presetSubtype="0" fill="hold" grpId="0" nodeType="afterEffect">
                                  <p:stCondLst>
                                    <p:cond delay="0"/>
                                  </p:stCondLst>
                                  <p:childTnLst>
                                    <p:set>
                                      <p:cBhvr>
                                        <p:cTn id="20" dur="1" fill="hold">
                                          <p:stCondLst>
                                            <p:cond delay="0"/>
                                          </p:stCondLst>
                                        </p:cTn>
                                        <p:tgtEl>
                                          <p:spTgt spid="8195">
                                            <p:txEl>
                                              <p:pRg st="1" end="1"/>
                                            </p:txEl>
                                          </p:spTgt>
                                        </p:tgtEl>
                                        <p:attrNameLst>
                                          <p:attrName>style.visibility</p:attrName>
                                        </p:attrNameLst>
                                      </p:cBhvr>
                                      <p:to>
                                        <p:strVal val="visible"/>
                                      </p:to>
                                    </p:set>
                                    <p:animEffect transition="in" filter="dissolve">
                                      <p:cBhvr>
                                        <p:cTn id="21" dur="500"/>
                                        <p:tgtEl>
                                          <p:spTgt spid="8195">
                                            <p:txEl>
                                              <p:pRg st="1" end="1"/>
                                            </p:txEl>
                                          </p:spTgt>
                                        </p:tgtEl>
                                      </p:cBhvr>
                                    </p:animEffect>
                                  </p:childTnLst>
                                </p:cTn>
                              </p:par>
                            </p:childTnLst>
                          </p:cTn>
                        </p:par>
                        <p:par>
                          <p:cTn id="22" fill="hold">
                            <p:stCondLst>
                              <p:cond delay="2000"/>
                            </p:stCondLst>
                            <p:childTnLst>
                              <p:par>
                                <p:cTn id="23" presetID="9" presetClass="entr" presetSubtype="0" fill="hold" grpId="0" nodeType="afterEffect">
                                  <p:stCondLst>
                                    <p:cond delay="0"/>
                                  </p:stCondLst>
                                  <p:childTnLst>
                                    <p:set>
                                      <p:cBhvr>
                                        <p:cTn id="24" dur="1" fill="hold">
                                          <p:stCondLst>
                                            <p:cond delay="0"/>
                                          </p:stCondLst>
                                        </p:cTn>
                                        <p:tgtEl>
                                          <p:spTgt spid="8195">
                                            <p:txEl>
                                              <p:pRg st="2" end="2"/>
                                            </p:txEl>
                                          </p:spTgt>
                                        </p:tgtEl>
                                        <p:attrNameLst>
                                          <p:attrName>style.visibility</p:attrName>
                                        </p:attrNameLst>
                                      </p:cBhvr>
                                      <p:to>
                                        <p:strVal val="visible"/>
                                      </p:to>
                                    </p:set>
                                    <p:animEffect transition="in" filter="dissolve">
                                      <p:cBhvr>
                                        <p:cTn id="25" dur="500"/>
                                        <p:tgtEl>
                                          <p:spTgt spid="81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P spid="8195" grpId="0" build="p" autoUpdateAnimBg="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5955</TotalTime>
  <Words>1089</Words>
  <Application>Microsoft Macintosh PowerPoint</Application>
  <PresentationFormat>On-screen Show (4:3)</PresentationFormat>
  <Paragraphs>135</Paragraphs>
  <Slides>18</Slides>
  <Notes>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18</vt:i4>
      </vt:variant>
    </vt:vector>
  </HeadingPairs>
  <TitlesOfParts>
    <vt:vector size="28" baseType="lpstr">
      <vt:lpstr>Arial Unicode MS</vt:lpstr>
      <vt:lpstr>Impact</vt:lpstr>
      <vt:lpstr>ＭＳ Ｐゴシック</vt:lpstr>
      <vt:lpstr>Tahoma</vt:lpstr>
      <vt:lpstr>Times New Roman</vt:lpstr>
      <vt:lpstr>Wingdings</vt:lpstr>
      <vt:lpstr>Arial</vt:lpstr>
      <vt:lpstr>Default Design</vt:lpstr>
      <vt:lpstr>Photo Editor Photo</vt:lpstr>
      <vt:lpstr>Microsoft Photo Editor 3.0 Photo</vt:lpstr>
      <vt:lpstr>Our Perpetual Existence</vt:lpstr>
      <vt:lpstr>PowerPoint Presentation</vt:lpstr>
      <vt:lpstr>PowerPoint Presentation</vt:lpstr>
      <vt:lpstr>PowerPoint Presentation</vt:lpstr>
      <vt:lpstr>On The Day Of Pentecost</vt:lpstr>
      <vt:lpstr>PowerPoint Presentation</vt:lpstr>
      <vt:lpstr>How The Kingdom Prevailed</vt:lpstr>
      <vt:lpstr>The Turbulent Years Came With Certain Emperors</vt:lpstr>
      <vt:lpstr>Constantine, The Great</vt:lpstr>
      <vt:lpstr>Constantine, The Great</vt:lpstr>
      <vt:lpstr>Roman Church Development</vt:lpstr>
      <vt:lpstr>Departures</vt:lpstr>
      <vt:lpstr>After 1000 A.D. – Dark Ages</vt:lpstr>
      <vt:lpstr>John Cassian  (360-435)</vt:lpstr>
      <vt:lpstr>Paulicians – Late 500s</vt:lpstr>
      <vt:lpstr>Gundulphus – 1025 A.D.</vt:lpstr>
      <vt:lpstr>French Leader  Pierre de Bruis  1100 AD</vt:lpstr>
      <vt:lpstr>The Johannes Gutenberg Printing Press - 1454</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Kingdom of Christ Through The Centuries</dc:title>
  <dc:creator>Scott Harp</dc:creator>
  <cp:lastModifiedBy>Scott Harp</cp:lastModifiedBy>
  <cp:revision>49</cp:revision>
  <dcterms:created xsi:type="dcterms:W3CDTF">2010-03-22T14:39:45Z</dcterms:created>
  <dcterms:modified xsi:type="dcterms:W3CDTF">2016-08-22T12:13:15Z</dcterms:modified>
</cp:coreProperties>
</file>